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9144000"/>
  <p:notesSz cx="6858000" cy="9144000"/>
  <p:embeddedFontLst>
    <p:embeddedFont>
      <p:font typeface="Merriweather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gyr+yUm25NTbXiIbe7yzzn5/S6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erriweatherSans-regular.fntdata"/><Relationship Id="rId21" Type="http://schemas.openxmlformats.org/officeDocument/2006/relationships/slide" Target="slides/slide17.xml"/><Relationship Id="rId24" Type="http://schemas.openxmlformats.org/officeDocument/2006/relationships/font" Target="fonts/MerriweatherSans-italic.fntdata"/><Relationship Id="rId23" Type="http://schemas.openxmlformats.org/officeDocument/2006/relationships/font" Target="fonts/Merriweather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Merriweather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dis.com/blog/real-time-trading-platform-with-redis-enterpris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g2cca70e286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 name="Google Shape;34;g2cca70e28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[David]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lnSpc>
                <a:spcPct val="115000"/>
              </a:lnSpc>
              <a:spcBef>
                <a:spcPts val="0"/>
              </a:spcBef>
              <a:spcAft>
                <a:spcPts val="0"/>
              </a:spcAft>
              <a:buNone/>
            </a:pPr>
            <a:r>
              <a:rPr lang="en-US" sz="1600">
                <a:solidFill>
                  <a:schemeClr val="dk1"/>
                </a:solidFill>
              </a:rPr>
              <a:t>Good evening all. My name is David, and today I’m joined by my colleagues Abhishek, Justin and Zeynep to provide a survey of emergent advanced analytics techniques that are applicable to the financial services industry. Among the rapidly evolving landscape that is data science and analytics, we think there are several areas of innovation that Acme financial would disproportionately benefit from.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We recognize that, yourselves, as a data science team, analytics, data, statistics, and modeling are already your bread and butter. Your team is already more than capable of constructing clean tabular datasets to extract invaluable insights to shape shape both strategic and operational visions within the organization. We hope that the methods we’re introducing today will enable your team to extend beyond tables and databases, and instead </a:t>
            </a:r>
            <a:r>
              <a:rPr lang="en-US" sz="1600">
                <a:solidFill>
                  <a:schemeClr val="dk1"/>
                </a:solidFill>
              </a:rPr>
              <a:t>think</a:t>
            </a:r>
            <a:r>
              <a:rPr lang="en-US" sz="1600">
                <a:solidFill>
                  <a:schemeClr val="dk1"/>
                </a:solidFill>
              </a:rPr>
              <a:t> about data science more from the perspective of </a:t>
            </a:r>
            <a:r>
              <a:rPr lang="en-US" sz="1600">
                <a:solidFill>
                  <a:schemeClr val="dk1"/>
                </a:solidFill>
              </a:rPr>
              <a:t>information science.</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Whether that be</a:t>
            </a:r>
            <a:r>
              <a:rPr lang="en-US" sz="1600">
                <a:solidFill>
                  <a:schemeClr val="dk1"/>
                </a:solidFill>
              </a:rPr>
              <a:t> gathering, organizing or visualizing, using the most appropriate tools to </a:t>
            </a:r>
            <a:r>
              <a:rPr lang="en-US" sz="1600">
                <a:solidFill>
                  <a:schemeClr val="dk1"/>
                </a:solidFill>
              </a:rPr>
              <a:t>gather</a:t>
            </a:r>
            <a:r>
              <a:rPr lang="en-US" sz="1600">
                <a:solidFill>
                  <a:schemeClr val="dk1"/>
                </a:solidFill>
              </a:rPr>
              <a:t> and present information will enable your stakeholders to make the most informed business decisions as a result.</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rPr lang="en-US" sz="1600"/>
              <a:t>[1min]</a:t>
            </a: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c8ef2cf24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c8ef2cf2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[Abhishek]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get this subset of stocks. They include Starbucks, Wynn Resorts and AMD.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c8ef2cf24_0_1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c8ef2cf24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[Abhishek]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we look at community detection as a way to get a balanced portfolio. </a:t>
            </a:r>
            <a:r>
              <a:rPr lang="en-US">
                <a:solidFill>
                  <a:schemeClr val="dk1"/>
                </a:solidFill>
              </a:rPr>
              <a:t>Research has shown that within Neo4j community detection methods, Louvain modularity is the best at producing results that exists in real-world communities.</a:t>
            </a:r>
            <a:r>
              <a:rPr lang="en-US"/>
              <a:t> This Louvain method optimizes for modularity - dense connections within communities, but sparse connections between different communities. </a:t>
            </a:r>
            <a:br>
              <a:rPr lang="en-US"/>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c8ef2cf24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c8ef2cf2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[Abhishek]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can see our communities, marked in different colors. You have large communities, like the gold one here, with 89 stocks and small ones with just three stocks. It’s worth noting that these stocks don’t quite match sectors.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bottom line here is Neo4j opens up possibilities that aren’t doable with SQL - this community detection would require significant time and code to generate in SQL. With Neo4j, we can efficiently analyze stock market links, discovering hidden connections you wouldn’t discover if you just looked at sectors.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Over to my colleagues Justin and Zeynep to tell us more about the power of NoSQL database solutions.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7000"/>
              </a:lnSpc>
              <a:spcBef>
                <a:spcPts val="0"/>
              </a:spcBef>
              <a:spcAft>
                <a:spcPts val="0"/>
              </a:spcAft>
              <a:buSzPts val="1400"/>
              <a:buNone/>
            </a:pPr>
            <a:r>
              <a:rPr lang="en-US" sz="1000" u="sng">
                <a:solidFill>
                  <a:schemeClr val="hlink"/>
                </a:solidFill>
                <a:latin typeface="Times New Roman"/>
                <a:ea typeface="Times New Roman"/>
                <a:cs typeface="Times New Roman"/>
                <a:sym typeface="Times New Roman"/>
                <a:hlinkClick r:id="rId2"/>
              </a:rPr>
              <a:t>https://redis.com/blog/real-time-trading-platform-with-redis-enterprise/</a:t>
            </a:r>
            <a:endParaRPr sz="1000">
              <a:latin typeface="Times New Roman"/>
              <a:ea typeface="Times New Roman"/>
              <a:cs typeface="Times New Roman"/>
              <a:sym typeface="Times New Roman"/>
            </a:endParaRPr>
          </a:p>
          <a:p>
            <a:pPr indent="0" lvl="0" marL="0" marR="0" rtl="0" algn="l">
              <a:lnSpc>
                <a:spcPct val="107000"/>
              </a:lnSpc>
              <a:spcBef>
                <a:spcPts val="0"/>
              </a:spcBef>
              <a:spcAft>
                <a:spcPts val="0"/>
              </a:spcAft>
              <a:buSzPts val="1400"/>
              <a:buNone/>
            </a:pPr>
            <a:r>
              <a:rPr lang="en-US" sz="1000">
                <a:latin typeface="Times New Roman"/>
                <a:ea typeface="Times New Roman"/>
                <a:cs typeface="Times New Roman"/>
                <a:sym typeface="Times New Roman"/>
              </a:rPr>
              <a:t>include in repo:</a:t>
            </a:r>
            <a:endParaRPr sz="1000">
              <a:latin typeface="Times New Roman"/>
              <a:ea typeface="Times New Roman"/>
              <a:cs typeface="Times New Roman"/>
              <a:sym typeface="Times New Roman"/>
            </a:endParaRPr>
          </a:p>
          <a:p>
            <a:pPr indent="0" lvl="0" marL="0" marR="0" rtl="0" algn="l">
              <a:lnSpc>
                <a:spcPct val="107000"/>
              </a:lnSpc>
              <a:spcBef>
                <a:spcPts val="0"/>
              </a:spcBef>
              <a:spcAft>
                <a:spcPts val="0"/>
              </a:spcAft>
              <a:buSzPts val="1400"/>
              <a:buNone/>
            </a:pPr>
            <a:r>
              <a:rPr lang="en-US" sz="1000">
                <a:latin typeface="Times New Roman"/>
                <a:ea typeface="Times New Roman"/>
                <a:cs typeface="Times New Roman"/>
                <a:sym typeface="Times New Roman"/>
              </a:rPr>
              <a:t>slides, code, have ready to run notebook</a:t>
            </a:r>
            <a:endParaRPr sz="1000">
              <a:latin typeface="Times New Roman"/>
              <a:ea typeface="Times New Roman"/>
              <a:cs typeface="Times New Roman"/>
              <a:sym typeface="Times New Roman"/>
            </a:endParaRPr>
          </a:p>
          <a:p>
            <a:pPr indent="0" lvl="0" marL="0" marR="0" rtl="0" algn="l">
              <a:lnSpc>
                <a:spcPct val="107000"/>
              </a:lnSpc>
              <a:spcBef>
                <a:spcPts val="0"/>
              </a:spcBef>
              <a:spcAft>
                <a:spcPts val="0"/>
              </a:spcAft>
              <a:buSzPts val="1400"/>
              <a:buNone/>
            </a:pPr>
            <a:r>
              <a:rPr lang="en-US" sz="1000">
                <a:solidFill>
                  <a:schemeClr val="dk1"/>
                </a:solidFill>
                <a:latin typeface="Times New Roman"/>
                <a:ea typeface="Times New Roman"/>
                <a:cs typeface="Times New Roman"/>
                <a:sym typeface="Times New Roman"/>
              </a:rPr>
              <a:t>do a dry run</a:t>
            </a:r>
            <a:endParaRPr sz="1000">
              <a:solidFill>
                <a:schemeClr val="dk1"/>
              </a:solidFill>
              <a:latin typeface="Times New Roman"/>
              <a:ea typeface="Times New Roman"/>
              <a:cs typeface="Times New Roman"/>
              <a:sym typeface="Times New Roman"/>
            </a:endParaRPr>
          </a:p>
          <a:p>
            <a:pPr indent="0" lvl="0" marL="0" marR="0" rtl="0" algn="l">
              <a:lnSpc>
                <a:spcPct val="107000"/>
              </a:lnSpc>
              <a:spcBef>
                <a:spcPts val="0"/>
              </a:spcBef>
              <a:spcAft>
                <a:spcPts val="0"/>
              </a:spcAft>
              <a:buSzPts val="1400"/>
              <a:buNone/>
            </a:pPr>
            <a:r>
              <a:rPr lang="en-US" sz="1000">
                <a:solidFill>
                  <a:schemeClr val="dk1"/>
                </a:solidFill>
                <a:latin typeface="Times New Roman"/>
                <a:ea typeface="Times New Roman"/>
                <a:cs typeface="Times New Roman"/>
                <a:sym typeface="Times New Roman"/>
              </a:rPr>
              <a:t>remember</a:t>
            </a:r>
            <a:r>
              <a:rPr lang="en-US" sz="1000">
                <a:solidFill>
                  <a:schemeClr val="dk1"/>
                </a:solidFill>
                <a:latin typeface="Times New Roman"/>
                <a:ea typeface="Times New Roman"/>
                <a:cs typeface="Times New Roman"/>
                <a:sym typeface="Times New Roman"/>
              </a:rPr>
              <a:t> self </a:t>
            </a:r>
            <a:r>
              <a:rPr lang="en-US" sz="1000">
                <a:solidFill>
                  <a:schemeClr val="dk1"/>
                </a:solidFill>
                <a:latin typeface="Times New Roman"/>
                <a:ea typeface="Times New Roman"/>
                <a:cs typeface="Times New Roman"/>
                <a:sym typeface="Times New Roman"/>
              </a:rPr>
              <a:t>evaluations</a:t>
            </a:r>
            <a:endParaRPr sz="1000">
              <a:solidFill>
                <a:schemeClr val="dk1"/>
              </a:solidFill>
              <a:latin typeface="Times New Roman"/>
              <a:ea typeface="Times New Roman"/>
              <a:cs typeface="Times New Roman"/>
              <a:sym typeface="Times New Roman"/>
            </a:endParaRPr>
          </a:p>
          <a:p>
            <a:pPr indent="0" lvl="0" marL="0" marR="0" rtl="0" algn="l">
              <a:lnSpc>
                <a:spcPct val="107000"/>
              </a:lnSpc>
              <a:spcBef>
                <a:spcPts val="0"/>
              </a:spcBef>
              <a:spcAft>
                <a:spcPts val="0"/>
              </a:spcAft>
              <a:buSzPts val="1400"/>
              <a:buNone/>
            </a:pPr>
            <a:r>
              <a:rPr lang="en-US" sz="1000">
                <a:solidFill>
                  <a:schemeClr val="dk1"/>
                </a:solidFill>
                <a:latin typeface="Times New Roman"/>
                <a:ea typeface="Times New Roman"/>
                <a:cs typeface="Times New Roman"/>
                <a:sym typeface="Times New Roman"/>
              </a:rPr>
              <a:t>feedback form for other teams</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e48c1eb0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e48c1eb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7000"/>
              </a:lnSpc>
              <a:spcBef>
                <a:spcPts val="0"/>
              </a:spcBef>
              <a:spcAft>
                <a:spcPts val="0"/>
              </a:spcAft>
              <a:buSzPts val="1400"/>
              <a:buNone/>
            </a:pPr>
            <a:r>
              <a:rPr lang="en-US" sz="1800">
                <a:latin typeface="Times New Roman"/>
                <a:ea typeface="Times New Roman"/>
                <a:cs typeface="Times New Roman"/>
                <a:sym typeface="Times New Roman"/>
              </a:rPr>
              <a:t>https://redis.com/blog/real-time-trading-platform-with-redis-enterprise/</a:t>
            </a:r>
            <a:endParaRPr/>
          </a:p>
          <a:p>
            <a:pPr indent="0" lvl="0" marL="0" marR="0" rtl="0" algn="l">
              <a:lnSpc>
                <a:spcPct val="107000"/>
              </a:lnSpc>
              <a:spcBef>
                <a:spcPts val="800"/>
              </a:spcBef>
              <a:spcAft>
                <a:spcPts val="0"/>
              </a:spcAft>
              <a:buSzPts val="1400"/>
              <a:buNone/>
            </a:pPr>
            <a:r>
              <a:t/>
            </a:r>
            <a:endParaRPr sz="1800">
              <a:solidFill>
                <a:schemeClr val="dk1"/>
              </a:solidFill>
              <a:latin typeface="Times New Roman"/>
              <a:ea typeface="Times New Roman"/>
              <a:cs typeface="Times New Roman"/>
              <a:sym typeface="Times New Roman"/>
            </a:endParaRPr>
          </a:p>
          <a:p>
            <a:pPr indent="-171450" lvl="0" marL="171450" marR="0" rtl="0" algn="l">
              <a:lnSpc>
                <a:spcPct val="107000"/>
              </a:lnSpc>
              <a:spcBef>
                <a:spcPts val="800"/>
              </a:spcBef>
              <a:spcAft>
                <a:spcPts val="0"/>
              </a:spcAft>
              <a:buSzPts val="1400"/>
              <a:buFont typeface="Arial"/>
              <a:buChar char="-"/>
            </a:pPr>
            <a:r>
              <a:rPr lang="en-US">
                <a:solidFill>
                  <a:schemeClr val="dk1"/>
                </a:solidFill>
              </a:rPr>
              <a:t>Trade/valuation alerts for fully managed accounts</a:t>
            </a:r>
            <a:endParaRPr/>
          </a:p>
          <a:p>
            <a:pPr indent="-171450" lvl="2" marL="1085850" marR="0" rtl="0" algn="l">
              <a:lnSpc>
                <a:spcPct val="107000"/>
              </a:lnSpc>
              <a:spcBef>
                <a:spcPts val="800"/>
              </a:spcBef>
              <a:spcAft>
                <a:spcPts val="0"/>
              </a:spcAft>
              <a:buSzPts val="1400"/>
              <a:buFont typeface="Arial"/>
              <a:buChar char="-"/>
            </a:pPr>
            <a:r>
              <a:rPr lang="en-US">
                <a:solidFill>
                  <a:schemeClr val="dk1"/>
                </a:solidFill>
              </a:rPr>
              <a:t>Explore opportunites to use redis to gather “tick” data from exchanges</a:t>
            </a:r>
            <a:endParaRPr/>
          </a:p>
          <a:p>
            <a:pPr indent="-171450" lvl="2" marL="1085850" marR="0" rtl="0" algn="l">
              <a:lnSpc>
                <a:spcPct val="107000"/>
              </a:lnSpc>
              <a:spcBef>
                <a:spcPts val="800"/>
              </a:spcBef>
              <a:spcAft>
                <a:spcPts val="0"/>
              </a:spcAft>
              <a:buSzPts val="1400"/>
              <a:buFont typeface="Arial"/>
              <a:buChar char="-"/>
            </a:pPr>
            <a:r>
              <a:rPr lang="en-US">
                <a:solidFill>
                  <a:schemeClr val="dk1"/>
                </a:solidFill>
              </a:rPr>
              <a:t>Bloomberg/Factset/others already provide this service (?)</a:t>
            </a:r>
            <a:endParaRPr/>
          </a:p>
          <a:p>
            <a:pPr indent="-171450" lvl="2" marL="1085850" marR="0" rtl="0" algn="l">
              <a:lnSpc>
                <a:spcPct val="107000"/>
              </a:lnSpc>
              <a:spcBef>
                <a:spcPts val="800"/>
              </a:spcBef>
              <a:spcAft>
                <a:spcPts val="0"/>
              </a:spcAft>
              <a:buSzPts val="1400"/>
              <a:buFont typeface="Arial"/>
              <a:buChar char="-"/>
            </a:pPr>
            <a:r>
              <a:rPr lang="en-US">
                <a:solidFill>
                  <a:schemeClr val="dk1"/>
                </a:solidFill>
              </a:rPr>
              <a:t>Cost Savings</a:t>
            </a:r>
            <a:endParaRPr/>
          </a:p>
          <a:p>
            <a:pPr indent="-82550" lvl="2" marL="1085850" marR="0" rtl="0" algn="l">
              <a:lnSpc>
                <a:spcPct val="107000"/>
              </a:lnSpc>
              <a:spcBef>
                <a:spcPts val="800"/>
              </a:spcBef>
              <a:spcAft>
                <a:spcPts val="0"/>
              </a:spcAft>
              <a:buSzPts val="1400"/>
              <a:buFont typeface="Arial"/>
              <a:buNone/>
            </a:pPr>
            <a:r>
              <a:t/>
            </a:r>
            <a:endParaRPr>
              <a:solidFill>
                <a:schemeClr val="dk1"/>
              </a:solidFill>
            </a:endParaRPr>
          </a:p>
          <a:p>
            <a:pPr indent="-82550" lvl="2" marL="1085850" marR="0" rtl="0" algn="l">
              <a:lnSpc>
                <a:spcPct val="107000"/>
              </a:lnSpc>
              <a:spcBef>
                <a:spcPts val="800"/>
              </a:spcBef>
              <a:spcAft>
                <a:spcPts val="0"/>
              </a:spcAft>
              <a:buSzPts val="1400"/>
              <a:buFont typeface="Arial"/>
              <a:buNone/>
            </a:pPr>
            <a:r>
              <a:t/>
            </a:r>
            <a:endParaRPr>
              <a:solidFill>
                <a:schemeClr val="dk1"/>
              </a:solidFill>
            </a:endParaRPr>
          </a:p>
          <a:p>
            <a:pPr indent="0" lvl="0" marL="0" marR="0" rtl="0" algn="l">
              <a:lnSpc>
                <a:spcPct val="107000"/>
              </a:lnSpc>
              <a:spcBef>
                <a:spcPts val="800"/>
              </a:spcBef>
              <a:spcAft>
                <a:spcPts val="0"/>
              </a:spcAft>
              <a:buSzPts val="1400"/>
              <a:buFont typeface="Times New Roman"/>
              <a:buNone/>
            </a:pPr>
            <a:r>
              <a:rPr lang="en-US" sz="1100">
                <a:solidFill>
                  <a:schemeClr val="dk1"/>
                </a:solidFill>
                <a:latin typeface="Times New Roman"/>
                <a:ea typeface="Times New Roman"/>
                <a:cs typeface="Times New Roman"/>
                <a:sym typeface="Times New Roman"/>
              </a:rPr>
              <a:t>Questions for office hours </a:t>
            </a:r>
            <a:endParaRPr/>
          </a:p>
          <a:p>
            <a:pPr indent="0" lvl="0" marL="0" marR="0" rtl="0" algn="l">
              <a:lnSpc>
                <a:spcPct val="107000"/>
              </a:lnSpc>
              <a:spcBef>
                <a:spcPts val="800"/>
              </a:spcBef>
              <a:spcAft>
                <a:spcPts val="0"/>
              </a:spcAft>
              <a:buSzPts val="1400"/>
              <a:buFont typeface="Times New Roman"/>
              <a:buNone/>
            </a:pPr>
            <a:r>
              <a:rPr lang="en-US" sz="1100">
                <a:solidFill>
                  <a:schemeClr val="dk1"/>
                </a:solidFill>
                <a:latin typeface="Times New Roman"/>
                <a:ea typeface="Times New Roman"/>
                <a:cs typeface="Times New Roman"/>
                <a:sym typeface="Times New Roman"/>
              </a:rPr>
              <a:t>– is this how a redis queue would be used, or is it meaningless to have this there?</a:t>
            </a:r>
            <a:endParaRPr/>
          </a:p>
          <a:p>
            <a:pPr indent="-82550" lvl="2" marL="1085850" marR="0" rtl="0" algn="l">
              <a:lnSpc>
                <a:spcPct val="107000"/>
              </a:lnSpc>
              <a:spcBef>
                <a:spcPts val="800"/>
              </a:spcBef>
              <a:spcAft>
                <a:spcPts val="800"/>
              </a:spcAft>
              <a:buSzPts val="14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c1d59d1c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c1d59d1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ed762b81b_17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ed762b81b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2cca70e2862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2cca70e286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[David] </a:t>
            </a:r>
            <a:endParaRPr sz="1600"/>
          </a:p>
          <a:p>
            <a:pPr indent="0" lvl="0" marL="0" rtl="0" algn="l">
              <a:spcBef>
                <a:spcPts val="0"/>
              </a:spcBef>
              <a:spcAft>
                <a:spcPts val="0"/>
              </a:spcAft>
              <a:buNone/>
            </a:pPr>
            <a:r>
              <a:t/>
            </a:r>
            <a:endParaRPr sz="1600"/>
          </a:p>
          <a:p>
            <a:pPr indent="0" lvl="0" marL="0" rtl="0" algn="l">
              <a:lnSpc>
                <a:spcPct val="115000"/>
              </a:lnSpc>
              <a:spcBef>
                <a:spcPts val="0"/>
              </a:spcBef>
              <a:spcAft>
                <a:spcPts val="0"/>
              </a:spcAft>
              <a:buNone/>
            </a:pPr>
            <a:r>
              <a:rPr lang="en-US" sz="1600">
                <a:solidFill>
                  <a:schemeClr val="dk1"/>
                </a:solidFill>
              </a:rPr>
              <a:t>Today, we hope to bring a few additional tools to add to your team’s toolbox. Namely, they are Neo4J, MongoDB, and Redis. </a:t>
            </a:r>
            <a:r>
              <a:rPr lang="en-US" sz="1600">
                <a:solidFill>
                  <a:schemeClr val="dk1"/>
                </a:solidFill>
              </a:rPr>
              <a:t>Neo4J is a great tool for leveraging graph-based connections and performing analytics on whole new sets of information that aren’t typically analyzed by data science professionals. MongoDB provides a cost-effective way to organize and store non-tabular data, such as customer documents or financial statements. Finally, Redis serves as a lightning-fast middleware for day-traders and brokers, think of it as a potential central nervous system between the markets and your bankers. </a:t>
            </a:r>
            <a:r>
              <a:rPr lang="en-US" sz="1600">
                <a:solidFill>
                  <a:schemeClr val="dk1"/>
                </a:solidFill>
              </a:rPr>
              <a:t>These systems all have their advantages and tradeoffs, but if leveraged correctly, can help surface information in novel ways, without necessitating tabular data as an intermediary in each step.</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In each of these examples, we hope to give a high level overview of how these systems work in the financial context. In the case for Neo4J, we provide a worked example within the portfolio diversification and risk management context.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The first tool I’d like to introduce to your team is Neo4J, a software used for organizing, visualizing and analyzing graph-theoretic relationships between any entities. The best way to communicate the value of this tool is through a business case example. Let’s suppose the business is interested in creating a portfolio of stocks that have adequate returns, but minimize global variability. </a:t>
            </a:r>
            <a:endParaRPr sz="16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2cca70e2862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2cca70e286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[David]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solidFill>
                  <a:schemeClr val="dk1"/>
                </a:solidFill>
              </a:rPr>
              <a:t>We leverage Neo4J as a tool to illustrate diversity through historical data.</a:t>
            </a:r>
            <a:r>
              <a:rPr lang="en-US" sz="1600">
                <a:solidFill>
                  <a:schemeClr val="dk1"/>
                </a:solidFill>
              </a:rPr>
              <a:t>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I’ll cover some of what your team would be already responsible for, in terms of tabular inputs &amp; outputs, and then hand it off to my colleague Abhishek to show off some graph-theoretic algorithms that can be run in this type of task. He’ll also discuss some example conclusions we can generate for the business and banking teams.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t>As a</a:t>
            </a:r>
            <a:r>
              <a:rPr lang="en-US" sz="1600"/>
              <a:t> preliminary disclaimer, this example is just an illustration of the technology, please do tune the parameters to whatever </a:t>
            </a:r>
            <a:r>
              <a:rPr lang="en-US" sz="1600"/>
              <a:t>fits the business needs the most.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Nonetheless, in this analysis, we examine a subset of publicly traded securities in the S&amp;P500. The criterion for our universe set are those securities who have been in the S&amp;P500 list for at least the last six months. This totals about 430 different securities available for analysis. For each of these stocks, we use the Financial Modeling Prep API to fetch their daily closing prices over the last six months. Then, for each pair of two stocks, we determine the correlation between their last six month closing prices using the Pearson Correlation Coefficient and store that in tabular format. That information can finally be translated into a graph dataset with Neo4J, with 430 different nodes and 92665 edges.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 format we chose specifically was to have each node be a stock, and each edge be the correlation coefficient of the two. Since the bounds of each edge are between -1 and 1, we have natural lower and upper bounds that mimics distances between each node.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I’ll now hand it off to my colleague Abhishek to discuss a few ways these graphs can be analyzed for constructing diverse portfolios.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cc8ef2cf24_0_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cc8ef2cf2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[Abhishek]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Thanks, David.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look at three Neo4j graph algorithms, Minimum Spanning Trees, Degree Centrality and Louvain Modularity.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c8ef2cf24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c8ef2cf2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[Abhishek]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Minimum</a:t>
            </a:r>
            <a:r>
              <a:rPr lang="en-US"/>
              <a:t> spanning trees, or the shortest path across all nodes, have a history of usage in the field of finance. Analysts use them to study correlations between stocks.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are two options for an MST in finance - either use inverse of correlation or normal correlation coefficients. Using </a:t>
            </a:r>
            <a:r>
              <a:rPr lang="en-US"/>
              <a:t>inverses will connect similar stocks, while using normal coefficients will connect dissimilar stocks.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c8ef2cf2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c8ef2cf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[Abhishek]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use regular coefficients. In our tree, Neo4j seeks the shortest path by connecting nodes with low correlation coefficients. Our results are visible - you can see the hub and spoke structure of the graph. The hubs represent stocks that have very low correlation with several other stocks.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c8ef2cf24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c8ef2cf2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[Abhishek]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we’ve selected out the central stocks that have the most connections in the tree, and we can pass over this kind of  information to our analysts for further study.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c8ef2cf24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c8ef2cf2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[Abhishek]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way to pick up low-correlation stocks is to use degree centrality - the number of connections a node has. For this, we modify our original graph. We go to each node, find the three highest correlation coefficient relationships and delete all other relationships. Our goal is to find stocks that don’t appear in other stocks’ three most correlated securities.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c8ef2cf24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c8ef2cf2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[Abhishek]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Here’s the graph we get as a result, much sparser than our original graph. On this, we apply a degree centrality algorithm to find the stocks with the fewest remaining correlations…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 name="Shape 13"/>
        <p:cNvGrpSpPr/>
        <p:nvPr/>
      </p:nvGrpSpPr>
      <p:grpSpPr>
        <a:xfrm>
          <a:off x="0" y="0"/>
          <a:ext cx="0" cy="0"/>
          <a:chOff x="0" y="0"/>
          <a:chExt cx="0" cy="0"/>
        </a:xfrm>
      </p:grpSpPr>
      <p:sp>
        <p:nvSpPr>
          <p:cNvPr id="14" name="Google Shape;14;p4"/>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C28220"/>
              </a:buClr>
              <a:buSzPts val="3000"/>
              <a:buFont typeface="Georgia"/>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 name="Google Shape;15;p4"/>
          <p:cNvSpPr txBox="1"/>
          <p:nvPr>
            <p:ph idx="1" type="body"/>
          </p:nvPr>
        </p:nvSpPr>
        <p:spPr>
          <a:xfrm>
            <a:off x="457200" y="2016925"/>
            <a:ext cx="7740600" cy="32901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D637F"/>
              </a:buClr>
              <a:buSzPts val="1800"/>
              <a:buChar char="•"/>
              <a:defRPr/>
            </a:lvl1pPr>
            <a:lvl2pPr indent="-342900" lvl="1" marL="914400" algn="l">
              <a:lnSpc>
                <a:spcPct val="100000"/>
              </a:lnSpc>
              <a:spcBef>
                <a:spcPts val="360"/>
              </a:spcBef>
              <a:spcAft>
                <a:spcPts val="0"/>
              </a:spcAft>
              <a:buClr>
                <a:srgbClr val="2D637F"/>
              </a:buClr>
              <a:buSzPts val="1800"/>
              <a:buChar char="–"/>
              <a:defRPr/>
            </a:lvl2pPr>
            <a:lvl3pPr indent="-342900" lvl="2" marL="1371600" algn="l">
              <a:lnSpc>
                <a:spcPct val="100000"/>
              </a:lnSpc>
              <a:spcBef>
                <a:spcPts val="360"/>
              </a:spcBef>
              <a:spcAft>
                <a:spcPts val="0"/>
              </a:spcAft>
              <a:buClr>
                <a:srgbClr val="2D637F"/>
              </a:buClr>
              <a:buSzPts val="1800"/>
              <a:buChar char="•"/>
              <a:defRPr/>
            </a:lvl3pPr>
            <a:lvl4pPr indent="-342900" lvl="3" marL="1828800" algn="l">
              <a:lnSpc>
                <a:spcPct val="100000"/>
              </a:lnSpc>
              <a:spcBef>
                <a:spcPts val="360"/>
              </a:spcBef>
              <a:spcAft>
                <a:spcPts val="0"/>
              </a:spcAft>
              <a:buClr>
                <a:srgbClr val="2D637F"/>
              </a:buClr>
              <a:buSzPts val="1800"/>
              <a:buChar char="–"/>
              <a:defRPr/>
            </a:lvl4pPr>
            <a:lvl5pPr indent="-342900" lvl="4" marL="2286000" algn="l">
              <a:lnSpc>
                <a:spcPct val="100000"/>
              </a:lnSpc>
              <a:spcBef>
                <a:spcPts val="360"/>
              </a:spcBef>
              <a:spcAft>
                <a:spcPts val="0"/>
              </a:spcAft>
              <a:buClr>
                <a:srgbClr val="2D63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 name="Google Shape;16;p4"/>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7" name="Shape 17"/>
        <p:cNvGrpSpPr/>
        <p:nvPr/>
      </p:nvGrpSpPr>
      <p:grpSpPr>
        <a:xfrm>
          <a:off x="0" y="0"/>
          <a:ext cx="0" cy="0"/>
          <a:chOff x="0" y="0"/>
          <a:chExt cx="0" cy="0"/>
        </a:xfrm>
      </p:grpSpPr>
      <p:sp>
        <p:nvSpPr>
          <p:cNvPr id="18" name="Google Shape;18;p5"/>
          <p:cNvSpPr txBox="1"/>
          <p:nvPr>
            <p:ph type="title"/>
          </p:nvPr>
        </p:nvSpPr>
        <p:spPr>
          <a:xfrm>
            <a:off x="457201" y="281762"/>
            <a:ext cx="7464300" cy="11433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C28220"/>
              </a:buClr>
              <a:buSzPts val="3000"/>
              <a:buFont typeface="Georgia"/>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
          <p:cNvSpPr txBox="1"/>
          <p:nvPr>
            <p:ph idx="1" type="body"/>
          </p:nvPr>
        </p:nvSpPr>
        <p:spPr>
          <a:xfrm>
            <a:off x="457201" y="1837778"/>
            <a:ext cx="3717900" cy="37113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40"/>
              </a:spcBef>
              <a:spcAft>
                <a:spcPts val="0"/>
              </a:spcAft>
              <a:buClr>
                <a:srgbClr val="2D637F"/>
              </a:buClr>
              <a:buSzPts val="1400"/>
              <a:buChar char="•"/>
              <a:defRPr sz="1400"/>
            </a:lvl1pPr>
            <a:lvl2pPr indent="-317500" lvl="1" marL="914400" algn="l">
              <a:lnSpc>
                <a:spcPct val="100000"/>
              </a:lnSpc>
              <a:spcBef>
                <a:spcPts val="400"/>
              </a:spcBef>
              <a:spcAft>
                <a:spcPts val="0"/>
              </a:spcAft>
              <a:buClr>
                <a:srgbClr val="2D637F"/>
              </a:buClr>
              <a:buSzPts val="1400"/>
              <a:buChar char="–"/>
              <a:defRPr sz="1400"/>
            </a:lvl2pPr>
            <a:lvl3pPr indent="-317500" lvl="2" marL="1371600" algn="l">
              <a:lnSpc>
                <a:spcPct val="100000"/>
              </a:lnSpc>
              <a:spcBef>
                <a:spcPts val="360"/>
              </a:spcBef>
              <a:spcAft>
                <a:spcPts val="0"/>
              </a:spcAft>
              <a:buClr>
                <a:srgbClr val="2D637F"/>
              </a:buClr>
              <a:buSzPts val="1400"/>
              <a:buChar char="•"/>
              <a:defRPr sz="1400"/>
            </a:lvl3pPr>
            <a:lvl4pPr indent="-317500" lvl="3" marL="1828800" algn="l">
              <a:lnSpc>
                <a:spcPct val="100000"/>
              </a:lnSpc>
              <a:spcBef>
                <a:spcPts val="320"/>
              </a:spcBef>
              <a:spcAft>
                <a:spcPts val="0"/>
              </a:spcAft>
              <a:buClr>
                <a:srgbClr val="2D637F"/>
              </a:buClr>
              <a:buSzPts val="1400"/>
              <a:buChar char="–"/>
              <a:defRPr sz="1400"/>
            </a:lvl4pPr>
            <a:lvl5pPr indent="-317500" lvl="4" marL="2286000" algn="l">
              <a:lnSpc>
                <a:spcPct val="100000"/>
              </a:lnSpc>
              <a:spcBef>
                <a:spcPts val="280"/>
              </a:spcBef>
              <a:spcAft>
                <a:spcPts val="0"/>
              </a:spcAft>
              <a:buClr>
                <a:srgbClr val="2D637F"/>
              </a:buClr>
              <a:buSzPts val="1400"/>
              <a:buChar char="»"/>
              <a:defRPr/>
            </a:lvl5pPr>
            <a:lvl6pPr indent="-317500" lvl="5" marL="2743200" algn="l">
              <a:lnSpc>
                <a:spcPct val="100000"/>
              </a:lnSpc>
              <a:spcBef>
                <a:spcPts val="360"/>
              </a:spcBef>
              <a:spcAft>
                <a:spcPts val="0"/>
              </a:spcAft>
              <a:buClr>
                <a:schemeClr val="dk1"/>
              </a:buClr>
              <a:buSzPts val="1400"/>
              <a:buChar char="•"/>
              <a:defRPr sz="1400"/>
            </a:lvl6pPr>
            <a:lvl7pPr indent="-317500" lvl="6" marL="3200400" algn="l">
              <a:lnSpc>
                <a:spcPct val="100000"/>
              </a:lnSpc>
              <a:spcBef>
                <a:spcPts val="360"/>
              </a:spcBef>
              <a:spcAft>
                <a:spcPts val="0"/>
              </a:spcAft>
              <a:buClr>
                <a:schemeClr val="dk1"/>
              </a:buClr>
              <a:buSzPts val="1400"/>
              <a:buChar char="•"/>
              <a:defRPr sz="1400"/>
            </a:lvl7pPr>
            <a:lvl8pPr indent="-317500" lvl="7" marL="3657600" algn="l">
              <a:lnSpc>
                <a:spcPct val="100000"/>
              </a:lnSpc>
              <a:spcBef>
                <a:spcPts val="360"/>
              </a:spcBef>
              <a:spcAft>
                <a:spcPts val="0"/>
              </a:spcAft>
              <a:buClr>
                <a:schemeClr val="dk1"/>
              </a:buClr>
              <a:buSzPts val="1400"/>
              <a:buChar char="•"/>
              <a:defRPr sz="1400"/>
            </a:lvl8pPr>
            <a:lvl9pPr indent="-317500" lvl="8" marL="4114800" algn="l">
              <a:lnSpc>
                <a:spcPct val="100000"/>
              </a:lnSpc>
              <a:spcBef>
                <a:spcPts val="360"/>
              </a:spcBef>
              <a:spcAft>
                <a:spcPts val="0"/>
              </a:spcAft>
              <a:buClr>
                <a:schemeClr val="dk1"/>
              </a:buClr>
              <a:buSzPts val="1400"/>
              <a:buChar char="•"/>
              <a:defRPr sz="1400"/>
            </a:lvl9pPr>
          </a:lstStyle>
          <a:p/>
        </p:txBody>
      </p:sp>
      <p:sp>
        <p:nvSpPr>
          <p:cNvPr id="20" name="Google Shape;20;p5"/>
          <p:cNvSpPr txBox="1"/>
          <p:nvPr>
            <p:ph idx="2" type="body"/>
          </p:nvPr>
        </p:nvSpPr>
        <p:spPr>
          <a:xfrm>
            <a:off x="4175125" y="1837778"/>
            <a:ext cx="3746400" cy="37113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40"/>
              </a:spcBef>
              <a:spcAft>
                <a:spcPts val="0"/>
              </a:spcAft>
              <a:buClr>
                <a:srgbClr val="2D637F"/>
              </a:buClr>
              <a:buSzPts val="1400"/>
              <a:buChar char="•"/>
              <a:defRPr sz="1400">
                <a:solidFill>
                  <a:srgbClr val="2D637F"/>
                </a:solidFill>
              </a:defRPr>
            </a:lvl1pPr>
            <a:lvl2pPr indent="-317500" lvl="1" marL="914400" algn="l">
              <a:lnSpc>
                <a:spcPct val="100000"/>
              </a:lnSpc>
              <a:spcBef>
                <a:spcPts val="400"/>
              </a:spcBef>
              <a:spcAft>
                <a:spcPts val="0"/>
              </a:spcAft>
              <a:buClr>
                <a:srgbClr val="2D637F"/>
              </a:buClr>
              <a:buSzPts val="1400"/>
              <a:buChar char="–"/>
              <a:defRPr sz="1400">
                <a:solidFill>
                  <a:srgbClr val="2D637F"/>
                </a:solidFill>
              </a:defRPr>
            </a:lvl2pPr>
            <a:lvl3pPr indent="-317500" lvl="2" marL="1371600" algn="l">
              <a:lnSpc>
                <a:spcPct val="100000"/>
              </a:lnSpc>
              <a:spcBef>
                <a:spcPts val="360"/>
              </a:spcBef>
              <a:spcAft>
                <a:spcPts val="0"/>
              </a:spcAft>
              <a:buClr>
                <a:srgbClr val="2D637F"/>
              </a:buClr>
              <a:buSzPts val="1400"/>
              <a:buChar char="•"/>
              <a:defRPr sz="1400">
                <a:solidFill>
                  <a:srgbClr val="2D637F"/>
                </a:solidFill>
              </a:defRPr>
            </a:lvl3pPr>
            <a:lvl4pPr indent="-317500" lvl="3" marL="1828800" algn="l">
              <a:lnSpc>
                <a:spcPct val="100000"/>
              </a:lnSpc>
              <a:spcBef>
                <a:spcPts val="320"/>
              </a:spcBef>
              <a:spcAft>
                <a:spcPts val="0"/>
              </a:spcAft>
              <a:buClr>
                <a:srgbClr val="2D637F"/>
              </a:buClr>
              <a:buSzPts val="1400"/>
              <a:buChar char="–"/>
              <a:defRPr sz="1400">
                <a:solidFill>
                  <a:srgbClr val="2D637F"/>
                </a:solidFill>
              </a:defRPr>
            </a:lvl4pPr>
            <a:lvl5pPr indent="-317500" lvl="4" marL="2286000" algn="l">
              <a:lnSpc>
                <a:spcPct val="100000"/>
              </a:lnSpc>
              <a:spcBef>
                <a:spcPts val="280"/>
              </a:spcBef>
              <a:spcAft>
                <a:spcPts val="0"/>
              </a:spcAft>
              <a:buClr>
                <a:srgbClr val="2D637F"/>
              </a:buClr>
              <a:buSzPts val="1400"/>
              <a:buChar char="»"/>
              <a:defRPr>
                <a:solidFill>
                  <a:srgbClr val="2D637F"/>
                </a:solidFill>
              </a:defRPr>
            </a:lvl5pPr>
            <a:lvl6pPr indent="-317500" lvl="5" marL="2743200" algn="l">
              <a:lnSpc>
                <a:spcPct val="100000"/>
              </a:lnSpc>
              <a:spcBef>
                <a:spcPts val="360"/>
              </a:spcBef>
              <a:spcAft>
                <a:spcPts val="0"/>
              </a:spcAft>
              <a:buClr>
                <a:schemeClr val="dk1"/>
              </a:buClr>
              <a:buSzPts val="1400"/>
              <a:buChar char="•"/>
              <a:defRPr sz="1400"/>
            </a:lvl6pPr>
            <a:lvl7pPr indent="-317500" lvl="6" marL="3200400" algn="l">
              <a:lnSpc>
                <a:spcPct val="100000"/>
              </a:lnSpc>
              <a:spcBef>
                <a:spcPts val="360"/>
              </a:spcBef>
              <a:spcAft>
                <a:spcPts val="0"/>
              </a:spcAft>
              <a:buClr>
                <a:schemeClr val="dk1"/>
              </a:buClr>
              <a:buSzPts val="1400"/>
              <a:buChar char="•"/>
              <a:defRPr sz="1400"/>
            </a:lvl7pPr>
            <a:lvl8pPr indent="-317500" lvl="7" marL="3657600" algn="l">
              <a:lnSpc>
                <a:spcPct val="100000"/>
              </a:lnSpc>
              <a:spcBef>
                <a:spcPts val="360"/>
              </a:spcBef>
              <a:spcAft>
                <a:spcPts val="0"/>
              </a:spcAft>
              <a:buClr>
                <a:schemeClr val="dk1"/>
              </a:buClr>
              <a:buSzPts val="1400"/>
              <a:buChar char="•"/>
              <a:defRPr sz="1400"/>
            </a:lvl8pPr>
            <a:lvl9pPr indent="-317500" lvl="8" marL="4114800" algn="l">
              <a:lnSpc>
                <a:spcPct val="100000"/>
              </a:lnSpc>
              <a:spcBef>
                <a:spcPts val="360"/>
              </a:spcBef>
              <a:spcAft>
                <a:spcPts val="0"/>
              </a:spcAft>
              <a:buClr>
                <a:schemeClr val="dk1"/>
              </a:buClr>
              <a:buSzPts val="1400"/>
              <a:buChar char="•"/>
              <a:defRPr sz="1400"/>
            </a:lvl9pPr>
          </a:lstStyle>
          <a:p/>
        </p:txBody>
      </p:sp>
      <p:sp>
        <p:nvSpPr>
          <p:cNvPr id="21" name="Google Shape;21;p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 name="Shape 22"/>
        <p:cNvGrpSpPr/>
        <p:nvPr/>
      </p:nvGrpSpPr>
      <p:grpSpPr>
        <a:xfrm>
          <a:off x="0" y="0"/>
          <a:ext cx="0" cy="0"/>
          <a:chOff x="0" y="0"/>
          <a:chExt cx="0" cy="0"/>
        </a:xfrm>
      </p:grpSpPr>
      <p:sp>
        <p:nvSpPr>
          <p:cNvPr id="23" name="Google Shape;23;p6"/>
          <p:cNvSpPr txBox="1"/>
          <p:nvPr>
            <p:ph type="title"/>
          </p:nvPr>
        </p:nvSpPr>
        <p:spPr>
          <a:xfrm>
            <a:off x="381000" y="3729789"/>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C28220"/>
              </a:buClr>
              <a:buSzPts val="2000"/>
              <a:buFont typeface="Georgia"/>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6"/>
          <p:cNvSpPr/>
          <p:nvPr>
            <p:ph idx="2" type="pic"/>
          </p:nvPr>
        </p:nvSpPr>
        <p:spPr>
          <a:xfrm>
            <a:off x="381000" y="358775"/>
            <a:ext cx="5486400" cy="3371100"/>
          </a:xfrm>
          <a:prstGeom prst="rect">
            <a:avLst/>
          </a:prstGeom>
          <a:noFill/>
          <a:ln>
            <a:noFill/>
          </a:ln>
        </p:spPr>
      </p:sp>
      <p:sp>
        <p:nvSpPr>
          <p:cNvPr id="25" name="Google Shape;25;p6"/>
          <p:cNvSpPr txBox="1"/>
          <p:nvPr>
            <p:ph idx="1" type="body"/>
          </p:nvPr>
        </p:nvSpPr>
        <p:spPr>
          <a:xfrm>
            <a:off x="381000" y="4296527"/>
            <a:ext cx="5486400" cy="4773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2D637F"/>
              </a:buClr>
              <a:buSzPts val="1400"/>
              <a:buNone/>
              <a:defRPr sz="1400"/>
            </a:lvl1pPr>
            <a:lvl2pPr indent="-228600" lvl="1" marL="914400" algn="l">
              <a:lnSpc>
                <a:spcPct val="100000"/>
              </a:lnSpc>
              <a:spcBef>
                <a:spcPts val="240"/>
              </a:spcBef>
              <a:spcAft>
                <a:spcPts val="0"/>
              </a:spcAft>
              <a:buClr>
                <a:srgbClr val="2D637F"/>
              </a:buClr>
              <a:buSzPts val="1200"/>
              <a:buNone/>
              <a:defRPr sz="1200"/>
            </a:lvl2pPr>
            <a:lvl3pPr indent="-228600" lvl="2" marL="1371600" algn="l">
              <a:lnSpc>
                <a:spcPct val="100000"/>
              </a:lnSpc>
              <a:spcBef>
                <a:spcPts val="200"/>
              </a:spcBef>
              <a:spcAft>
                <a:spcPts val="0"/>
              </a:spcAft>
              <a:buClr>
                <a:srgbClr val="2D637F"/>
              </a:buClr>
              <a:buSzPts val="1000"/>
              <a:buNone/>
              <a:defRPr sz="1000"/>
            </a:lvl3pPr>
            <a:lvl4pPr indent="-228600" lvl="3" marL="1828800" algn="l">
              <a:lnSpc>
                <a:spcPct val="100000"/>
              </a:lnSpc>
              <a:spcBef>
                <a:spcPts val="180"/>
              </a:spcBef>
              <a:spcAft>
                <a:spcPts val="0"/>
              </a:spcAft>
              <a:buClr>
                <a:srgbClr val="2D637F"/>
              </a:buClr>
              <a:buSzPts val="900"/>
              <a:buNone/>
              <a:defRPr sz="900"/>
            </a:lvl4pPr>
            <a:lvl5pPr indent="-228600" lvl="4" marL="2286000" algn="l">
              <a:lnSpc>
                <a:spcPct val="100000"/>
              </a:lnSpc>
              <a:spcBef>
                <a:spcPts val="180"/>
              </a:spcBef>
              <a:spcAft>
                <a:spcPts val="0"/>
              </a:spcAft>
              <a:buClr>
                <a:srgbClr val="2D637F"/>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6" name="Google Shape;26;p6"/>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7"/>
          <p:cNvSpPr txBox="1"/>
          <p:nvPr>
            <p:ph type="title"/>
          </p:nvPr>
        </p:nvSpPr>
        <p:spPr>
          <a:xfrm>
            <a:off x="457201" y="1041995"/>
            <a:ext cx="3008400" cy="404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C28220"/>
              </a:buClr>
              <a:buSzPts val="2000"/>
              <a:buFont typeface="Georgia"/>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
          <p:cNvSpPr txBox="1"/>
          <p:nvPr>
            <p:ph idx="1" type="body"/>
          </p:nvPr>
        </p:nvSpPr>
        <p:spPr>
          <a:xfrm>
            <a:off x="3575050" y="1041996"/>
            <a:ext cx="4537200" cy="3657300"/>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400"/>
              </a:spcBef>
              <a:spcAft>
                <a:spcPts val="0"/>
              </a:spcAft>
              <a:buClr>
                <a:srgbClr val="2D637F"/>
              </a:buClr>
              <a:buSzPts val="2000"/>
              <a:buChar char="•"/>
              <a:defRPr sz="2000"/>
            </a:lvl1pPr>
            <a:lvl2pPr indent="-342900" lvl="1" marL="914400" algn="l">
              <a:lnSpc>
                <a:spcPct val="100000"/>
              </a:lnSpc>
              <a:spcBef>
                <a:spcPts val="360"/>
              </a:spcBef>
              <a:spcAft>
                <a:spcPts val="0"/>
              </a:spcAft>
              <a:buClr>
                <a:srgbClr val="2D637F"/>
              </a:buClr>
              <a:buSzPts val="1800"/>
              <a:buChar char="–"/>
              <a:defRPr sz="1800"/>
            </a:lvl2pPr>
            <a:lvl3pPr indent="-342900" lvl="2" marL="1371600" algn="l">
              <a:lnSpc>
                <a:spcPct val="100000"/>
              </a:lnSpc>
              <a:spcBef>
                <a:spcPts val="360"/>
              </a:spcBef>
              <a:spcAft>
                <a:spcPts val="0"/>
              </a:spcAft>
              <a:buClr>
                <a:srgbClr val="2D637F"/>
              </a:buClr>
              <a:buSzPts val="1800"/>
              <a:buChar char="•"/>
              <a:defRPr sz="1800"/>
            </a:lvl3pPr>
            <a:lvl4pPr indent="-330200" lvl="3" marL="1828800" algn="l">
              <a:lnSpc>
                <a:spcPct val="100000"/>
              </a:lnSpc>
              <a:spcBef>
                <a:spcPts val="320"/>
              </a:spcBef>
              <a:spcAft>
                <a:spcPts val="0"/>
              </a:spcAft>
              <a:buClr>
                <a:srgbClr val="2D637F"/>
              </a:buClr>
              <a:buSzPts val="1600"/>
              <a:buChar char="–"/>
              <a:defRPr sz="1600"/>
            </a:lvl4pPr>
            <a:lvl5pPr indent="-317500" lvl="4" marL="2286000" algn="l">
              <a:lnSpc>
                <a:spcPct val="100000"/>
              </a:lnSpc>
              <a:spcBef>
                <a:spcPts val="280"/>
              </a:spcBef>
              <a:spcAft>
                <a:spcPts val="0"/>
              </a:spcAft>
              <a:buClr>
                <a:srgbClr val="2D637F"/>
              </a:buClr>
              <a:buSzPts val="1400"/>
              <a:buChar char="»"/>
              <a:defRPr sz="14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0" name="Google Shape;30;p7"/>
          <p:cNvSpPr txBox="1"/>
          <p:nvPr>
            <p:ph idx="2" type="body"/>
          </p:nvPr>
        </p:nvSpPr>
        <p:spPr>
          <a:xfrm>
            <a:off x="457201" y="1531652"/>
            <a:ext cx="3008400" cy="3167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2D637F"/>
              </a:buClr>
              <a:buSzPts val="1400"/>
              <a:buNone/>
              <a:defRPr sz="1400"/>
            </a:lvl1pPr>
            <a:lvl2pPr indent="-228600" lvl="1" marL="914400" algn="l">
              <a:lnSpc>
                <a:spcPct val="100000"/>
              </a:lnSpc>
              <a:spcBef>
                <a:spcPts val="240"/>
              </a:spcBef>
              <a:spcAft>
                <a:spcPts val="0"/>
              </a:spcAft>
              <a:buClr>
                <a:srgbClr val="2D637F"/>
              </a:buClr>
              <a:buSzPts val="1200"/>
              <a:buNone/>
              <a:defRPr sz="1200"/>
            </a:lvl2pPr>
            <a:lvl3pPr indent="-228600" lvl="2" marL="1371600" algn="l">
              <a:lnSpc>
                <a:spcPct val="100000"/>
              </a:lnSpc>
              <a:spcBef>
                <a:spcPts val="200"/>
              </a:spcBef>
              <a:spcAft>
                <a:spcPts val="0"/>
              </a:spcAft>
              <a:buClr>
                <a:srgbClr val="2D637F"/>
              </a:buClr>
              <a:buSzPts val="1000"/>
              <a:buNone/>
              <a:defRPr sz="1000"/>
            </a:lvl3pPr>
            <a:lvl4pPr indent="-228600" lvl="3" marL="1828800" algn="l">
              <a:lnSpc>
                <a:spcPct val="100000"/>
              </a:lnSpc>
              <a:spcBef>
                <a:spcPts val="180"/>
              </a:spcBef>
              <a:spcAft>
                <a:spcPts val="0"/>
              </a:spcAft>
              <a:buClr>
                <a:srgbClr val="2D637F"/>
              </a:buClr>
              <a:buSzPts val="900"/>
              <a:buNone/>
              <a:defRPr sz="900"/>
            </a:lvl4pPr>
            <a:lvl5pPr indent="-228600" lvl="4" marL="2286000" algn="l">
              <a:lnSpc>
                <a:spcPct val="100000"/>
              </a:lnSpc>
              <a:spcBef>
                <a:spcPts val="180"/>
              </a:spcBef>
              <a:spcAft>
                <a:spcPts val="0"/>
              </a:spcAft>
              <a:buClr>
                <a:srgbClr val="2D637F"/>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1" name="Google Shape;31;p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nvSpPr>
        <p:spPr>
          <a:xfrm>
            <a:off x="267368" y="5307263"/>
            <a:ext cx="138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 name="Google Shape;7;p3"/>
          <p:cNvSpPr txBox="1"/>
          <p:nvPr>
            <p:ph type="title"/>
          </p:nvPr>
        </p:nvSpPr>
        <p:spPr>
          <a:xfrm>
            <a:off x="457200" y="525956"/>
            <a:ext cx="8229600" cy="11433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C28220"/>
              </a:buClr>
              <a:buSzPts val="3000"/>
              <a:buFont typeface="Georgia"/>
              <a:buNone/>
              <a:defRPr b="0" i="0" sz="3000" u="none" cap="none" strike="noStrike">
                <a:solidFill>
                  <a:srgbClr val="C28220"/>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3"/>
          <p:cNvSpPr txBox="1"/>
          <p:nvPr>
            <p:ph idx="1" type="body"/>
          </p:nvPr>
        </p:nvSpPr>
        <p:spPr>
          <a:xfrm>
            <a:off x="457200" y="1808079"/>
            <a:ext cx="8229600" cy="252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44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1pPr>
            <a:lvl2pPr indent="-317500" lvl="1" marL="914400" marR="0" rtl="0" algn="l">
              <a:lnSpc>
                <a:spcPct val="100000"/>
              </a:lnSpc>
              <a:spcBef>
                <a:spcPts val="40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2pPr>
            <a:lvl3pPr indent="-317500" lvl="2" marL="1371600" marR="0" rtl="0" algn="l">
              <a:lnSpc>
                <a:spcPct val="100000"/>
              </a:lnSpc>
              <a:spcBef>
                <a:spcPts val="36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3pPr>
            <a:lvl4pPr indent="-317500" lvl="3" marL="1828800" marR="0" rtl="0" algn="l">
              <a:lnSpc>
                <a:spcPct val="100000"/>
              </a:lnSpc>
              <a:spcBef>
                <a:spcPts val="32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4pPr>
            <a:lvl5pPr indent="-317500" lvl="4" marL="2286000" marR="0" rtl="0" algn="l">
              <a:lnSpc>
                <a:spcPct val="100000"/>
              </a:lnSpc>
              <a:spcBef>
                <a:spcPts val="28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9" name="Google Shape;9;p3"/>
          <p:cNvPicPr preferRelativeResize="0"/>
          <p:nvPr/>
        </p:nvPicPr>
        <p:blipFill rotWithShape="1">
          <a:blip r:embed="rId1">
            <a:alphaModFix/>
          </a:blip>
          <a:srcRect b="0" l="0" r="0" t="0"/>
          <a:stretch/>
        </p:blipFill>
        <p:spPr>
          <a:xfrm>
            <a:off x="6274508" y="1"/>
            <a:ext cx="2152119" cy="1338513"/>
          </a:xfrm>
          <a:prstGeom prst="rect">
            <a:avLst/>
          </a:prstGeom>
          <a:noFill/>
          <a:ln>
            <a:noFill/>
          </a:ln>
        </p:spPr>
      </p:pic>
      <p:pic>
        <p:nvPicPr>
          <p:cNvPr id="10" name="Google Shape;10;p3"/>
          <p:cNvPicPr preferRelativeResize="0"/>
          <p:nvPr/>
        </p:nvPicPr>
        <p:blipFill rotWithShape="1">
          <a:blip r:embed="rId2">
            <a:alphaModFix/>
          </a:blip>
          <a:srcRect b="0" l="0" r="0" t="0"/>
          <a:stretch/>
        </p:blipFill>
        <p:spPr>
          <a:xfrm>
            <a:off x="0" y="5598567"/>
            <a:ext cx="9144000" cy="997534"/>
          </a:xfrm>
          <a:prstGeom prst="rect">
            <a:avLst/>
          </a:prstGeom>
          <a:noFill/>
          <a:ln>
            <a:noFill/>
          </a:ln>
        </p:spPr>
      </p:pic>
      <p:pic>
        <p:nvPicPr>
          <p:cNvPr id="11" name="Google Shape;11;p3"/>
          <p:cNvPicPr preferRelativeResize="0"/>
          <p:nvPr/>
        </p:nvPicPr>
        <p:blipFill rotWithShape="1">
          <a:blip r:embed="rId3">
            <a:alphaModFix/>
          </a:blip>
          <a:srcRect b="0" l="0" r="0" t="0"/>
          <a:stretch/>
        </p:blipFill>
        <p:spPr>
          <a:xfrm>
            <a:off x="369049" y="6019295"/>
            <a:ext cx="1256177" cy="300037"/>
          </a:xfrm>
          <a:prstGeom prst="rect">
            <a:avLst/>
          </a:prstGeom>
          <a:noFill/>
          <a:ln>
            <a:noFill/>
          </a:ln>
        </p:spPr>
      </p:pic>
      <p:sp>
        <p:nvSpPr>
          <p:cNvPr id="12" name="Google Shape;12;p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1.png"/><Relationship Id="rId9" Type="http://schemas.openxmlformats.org/officeDocument/2006/relationships/image" Target="../media/image33.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8.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 name="Shape 35"/>
        <p:cNvGrpSpPr/>
        <p:nvPr/>
      </p:nvGrpSpPr>
      <p:grpSpPr>
        <a:xfrm>
          <a:off x="0" y="0"/>
          <a:ext cx="0" cy="0"/>
          <a:chOff x="0" y="0"/>
          <a:chExt cx="0" cy="0"/>
        </a:xfrm>
      </p:grpSpPr>
      <p:sp>
        <p:nvSpPr>
          <p:cNvPr id="36" name="Google Shape;36;g2cca70e2862_0_0"/>
          <p:cNvSpPr txBox="1"/>
          <p:nvPr>
            <p:ph type="title"/>
          </p:nvPr>
        </p:nvSpPr>
        <p:spPr>
          <a:xfrm>
            <a:off x="381000" y="3729875"/>
            <a:ext cx="7584300" cy="1566600"/>
          </a:xfrm>
          <a:prstGeom prst="rect">
            <a:avLst/>
          </a:prstGeom>
          <a:effectLst>
            <a:outerShdw blurRad="57150" rotWithShape="0" algn="bl" dir="5400000" dist="19050">
              <a:srgbClr val="000000">
                <a:alpha val="50000"/>
              </a:srgbClr>
            </a:outerShdw>
          </a:effectLst>
        </p:spPr>
        <p:txBody>
          <a:bodyPr anchorCtr="0" anchor="b" bIns="45700" lIns="91425" spcFirstLastPara="1" rIns="91425" wrap="square" tIns="45700">
            <a:noAutofit/>
          </a:bodyPr>
          <a:lstStyle/>
          <a:p>
            <a:pPr indent="0" lvl="0" marL="0" rtl="0" algn="l">
              <a:spcBef>
                <a:spcPts val="0"/>
              </a:spcBef>
              <a:spcAft>
                <a:spcPts val="0"/>
              </a:spcAft>
              <a:buNone/>
            </a:pPr>
            <a:r>
              <a:rPr lang="en-US" sz="3000">
                <a:solidFill>
                  <a:srgbClr val="F1C232"/>
                </a:solidFill>
              </a:rPr>
              <a:t>A Survey on Emergent Advanced Analytics Techniques Applicable to the Financial Services Industry</a:t>
            </a:r>
            <a:endParaRPr sz="3000">
              <a:solidFill>
                <a:srgbClr val="F1C23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g2cc8ef2cf24_0_28"/>
          <p:cNvPicPr preferRelativeResize="0"/>
          <p:nvPr/>
        </p:nvPicPr>
        <p:blipFill>
          <a:blip r:embed="rId3">
            <a:alphaModFix/>
          </a:blip>
          <a:stretch>
            <a:fillRect/>
          </a:stretch>
        </p:blipFill>
        <p:spPr>
          <a:xfrm>
            <a:off x="1315525" y="911175"/>
            <a:ext cx="6295900" cy="4670774"/>
          </a:xfrm>
          <a:prstGeom prst="rect">
            <a:avLst/>
          </a:prstGeom>
          <a:noFill/>
          <a:ln>
            <a:noFill/>
          </a:ln>
        </p:spPr>
      </p:pic>
      <p:sp>
        <p:nvSpPr>
          <p:cNvPr id="106" name="Google Shape;106;g2cc8ef2cf24_0_28"/>
          <p:cNvSpPr txBox="1"/>
          <p:nvPr>
            <p:ph type="title"/>
          </p:nvPr>
        </p:nvSpPr>
        <p:spPr>
          <a:xfrm>
            <a:off x="261743" y="130302"/>
            <a:ext cx="8349900" cy="602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C28220"/>
              </a:buClr>
              <a:buSzPts val="3000"/>
              <a:buFont typeface="Georgia"/>
              <a:buNone/>
            </a:pPr>
            <a:r>
              <a:rPr lang="en-US" sz="2400"/>
              <a:t>Low Degree Centrality Nodes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cc8ef2cf24_0_1104"/>
          <p:cNvSpPr txBox="1"/>
          <p:nvPr>
            <p:ph type="title"/>
          </p:nvPr>
        </p:nvSpPr>
        <p:spPr>
          <a:xfrm>
            <a:off x="261743" y="130302"/>
            <a:ext cx="8349900" cy="602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C28220"/>
              </a:buClr>
              <a:buSzPts val="3000"/>
              <a:buFont typeface="Georgia"/>
              <a:buNone/>
            </a:pPr>
            <a:r>
              <a:rPr lang="en-US" sz="2400"/>
              <a:t>Louvain Modularity Community Detection</a:t>
            </a:r>
            <a:endParaRPr/>
          </a:p>
        </p:txBody>
      </p:sp>
      <p:sp>
        <p:nvSpPr>
          <p:cNvPr id="112" name="Google Shape;112;g2cc8ef2cf24_0_1104"/>
          <p:cNvSpPr txBox="1"/>
          <p:nvPr/>
        </p:nvSpPr>
        <p:spPr>
          <a:xfrm>
            <a:off x="510900" y="1204675"/>
            <a:ext cx="7641900" cy="3801300"/>
          </a:xfrm>
          <a:prstGeom prst="rect">
            <a:avLst/>
          </a:prstGeom>
          <a:noFill/>
          <a:ln>
            <a:noFill/>
          </a:ln>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rgbClr val="2D637F"/>
              </a:buClr>
              <a:buSzPts val="1700"/>
              <a:buFont typeface="Georgia"/>
              <a:buChar char="●"/>
            </a:pPr>
            <a:r>
              <a:rPr lang="en-US" sz="1700">
                <a:solidFill>
                  <a:srgbClr val="2D637F"/>
                </a:solidFill>
                <a:latin typeface="Georgia"/>
                <a:ea typeface="Georgia"/>
                <a:cs typeface="Georgia"/>
                <a:sym typeface="Georgia"/>
              </a:rPr>
              <a:t>The Louvain method is a method of community detection in graph networks to generate optimal modular communities based on the relationships between nodes. </a:t>
            </a:r>
            <a:endParaRPr sz="1700">
              <a:solidFill>
                <a:srgbClr val="2D637F"/>
              </a:solidFill>
              <a:latin typeface="Georgia"/>
              <a:ea typeface="Georgia"/>
              <a:cs typeface="Georgia"/>
              <a:sym typeface="Georgia"/>
            </a:endParaRPr>
          </a:p>
          <a:p>
            <a:pPr indent="-336550" lvl="0" marL="457200" rtl="0" algn="l">
              <a:lnSpc>
                <a:spcPct val="200000"/>
              </a:lnSpc>
              <a:spcBef>
                <a:spcPts val="0"/>
              </a:spcBef>
              <a:spcAft>
                <a:spcPts val="0"/>
              </a:spcAft>
              <a:buClr>
                <a:srgbClr val="2D637F"/>
              </a:buClr>
              <a:buSzPts val="1700"/>
              <a:buFont typeface="Georgia"/>
              <a:buChar char="●"/>
            </a:pPr>
            <a:r>
              <a:rPr lang="en-US" sz="1700">
                <a:solidFill>
                  <a:srgbClr val="2D637F"/>
                </a:solidFill>
                <a:latin typeface="Georgia"/>
                <a:ea typeface="Georgia"/>
                <a:cs typeface="Georgia"/>
                <a:sym typeface="Georgia"/>
              </a:rPr>
              <a:t>Neo4j’s Louvain modularity algorithm is the probably the best at detecting communities, when compared to real-world communities (Drakopoulos, Gourgaris and Kanavos, 2019).</a:t>
            </a:r>
            <a:endParaRPr sz="1700">
              <a:solidFill>
                <a:srgbClr val="2D637F"/>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2cc8ef2cf24_0_10"/>
          <p:cNvPicPr preferRelativeResize="0"/>
          <p:nvPr/>
        </p:nvPicPr>
        <p:blipFill>
          <a:blip r:embed="rId3">
            <a:alphaModFix/>
          </a:blip>
          <a:stretch>
            <a:fillRect/>
          </a:stretch>
        </p:blipFill>
        <p:spPr>
          <a:xfrm>
            <a:off x="639650" y="878125"/>
            <a:ext cx="7594101" cy="4630424"/>
          </a:xfrm>
          <a:prstGeom prst="rect">
            <a:avLst/>
          </a:prstGeom>
          <a:noFill/>
          <a:ln>
            <a:noFill/>
          </a:ln>
        </p:spPr>
      </p:pic>
      <p:sp>
        <p:nvSpPr>
          <p:cNvPr id="118" name="Google Shape;118;g2cc8ef2cf24_0_10"/>
          <p:cNvSpPr txBox="1"/>
          <p:nvPr>
            <p:ph type="title"/>
          </p:nvPr>
        </p:nvSpPr>
        <p:spPr>
          <a:xfrm>
            <a:off x="261743" y="130302"/>
            <a:ext cx="8349900" cy="602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C28220"/>
              </a:buClr>
              <a:buSzPts val="3000"/>
              <a:buFont typeface="Georgia"/>
              <a:buNone/>
            </a:pPr>
            <a:r>
              <a:rPr lang="en-US" sz="2400"/>
              <a:t>Louvain Modularity Communities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
          <p:cNvSpPr/>
          <p:nvPr/>
        </p:nvSpPr>
        <p:spPr>
          <a:xfrm>
            <a:off x="392984" y="878691"/>
            <a:ext cx="4492480" cy="1007636"/>
          </a:xfrm>
          <a:prstGeom prst="rect">
            <a:avLst/>
          </a:prstGeom>
          <a:no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 name="Google Shape;124;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25" name="Google Shape;125;p1"/>
          <p:cNvSpPr txBox="1"/>
          <p:nvPr>
            <p:ph type="title"/>
          </p:nvPr>
        </p:nvSpPr>
        <p:spPr>
          <a:xfrm>
            <a:off x="261743" y="130302"/>
            <a:ext cx="8349852" cy="60220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C28220"/>
              </a:buClr>
              <a:buSzPts val="3000"/>
              <a:buFont typeface="Georgia"/>
              <a:buNone/>
            </a:pPr>
            <a:r>
              <a:rPr lang="en-US" sz="2400"/>
              <a:t>Customer Account Dashboards Backed by Redis</a:t>
            </a:r>
            <a:endParaRPr/>
          </a:p>
        </p:txBody>
      </p:sp>
      <p:pic>
        <p:nvPicPr>
          <p:cNvPr descr="redis original wordmark&quot; Icon - Download for free – Iconduck" id="126" name="Google Shape;126;p1"/>
          <p:cNvPicPr preferRelativeResize="0"/>
          <p:nvPr/>
        </p:nvPicPr>
        <p:blipFill rotWithShape="1">
          <a:blip r:embed="rId3">
            <a:alphaModFix/>
          </a:blip>
          <a:srcRect b="0" l="0" r="0" t="0"/>
          <a:stretch/>
        </p:blipFill>
        <p:spPr>
          <a:xfrm>
            <a:off x="1810402" y="1023038"/>
            <a:ext cx="860613" cy="800635"/>
          </a:xfrm>
          <a:prstGeom prst="rect">
            <a:avLst/>
          </a:prstGeom>
          <a:noFill/>
          <a:ln>
            <a:noFill/>
          </a:ln>
        </p:spPr>
      </p:pic>
      <p:pic>
        <p:nvPicPr>
          <p:cNvPr descr="docker&quot; Icon - Download for free – Iconduck" id="127" name="Google Shape;127;p1"/>
          <p:cNvPicPr preferRelativeResize="0"/>
          <p:nvPr/>
        </p:nvPicPr>
        <p:blipFill rotWithShape="1">
          <a:blip r:embed="rId4">
            <a:alphaModFix/>
          </a:blip>
          <a:srcRect b="0" l="0" r="0" t="0"/>
          <a:stretch/>
        </p:blipFill>
        <p:spPr>
          <a:xfrm>
            <a:off x="5626602" y="1484101"/>
            <a:ext cx="857336" cy="755326"/>
          </a:xfrm>
          <a:prstGeom prst="rect">
            <a:avLst/>
          </a:prstGeom>
          <a:noFill/>
          <a:ln>
            <a:noFill/>
          </a:ln>
        </p:spPr>
      </p:pic>
      <p:sp>
        <p:nvSpPr>
          <p:cNvPr id="128" name="Google Shape;128;p1"/>
          <p:cNvSpPr/>
          <p:nvPr/>
        </p:nvSpPr>
        <p:spPr>
          <a:xfrm>
            <a:off x="467084" y="979246"/>
            <a:ext cx="1054334" cy="774477"/>
          </a:xfrm>
          <a:prstGeom prst="cube">
            <a:avLst>
              <a:gd fmla="val 25000" name="adj"/>
            </a:avLst>
          </a:prstGeom>
          <a:solidFill>
            <a:srgbClr val="4FA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Client 1 Session</a:t>
            </a:r>
            <a:endParaRPr/>
          </a:p>
        </p:txBody>
      </p:sp>
      <p:pic>
        <p:nvPicPr>
          <p:cNvPr descr="redis original wordmark&quot; Icon - Download for free – Iconduck" id="129" name="Google Shape;129;p1"/>
          <p:cNvPicPr preferRelativeResize="0"/>
          <p:nvPr/>
        </p:nvPicPr>
        <p:blipFill rotWithShape="1">
          <a:blip r:embed="rId3">
            <a:alphaModFix/>
          </a:blip>
          <a:srcRect b="0" l="0" r="0" t="0"/>
          <a:stretch/>
        </p:blipFill>
        <p:spPr>
          <a:xfrm>
            <a:off x="1819317" y="2112120"/>
            <a:ext cx="860613" cy="800635"/>
          </a:xfrm>
          <a:prstGeom prst="rect">
            <a:avLst/>
          </a:prstGeom>
          <a:noFill/>
          <a:ln>
            <a:noFill/>
          </a:ln>
        </p:spPr>
      </p:pic>
      <p:pic>
        <p:nvPicPr>
          <p:cNvPr descr="Calculator | iOS Icon Gallery" id="130" name="Google Shape;130;p1"/>
          <p:cNvPicPr preferRelativeResize="0"/>
          <p:nvPr/>
        </p:nvPicPr>
        <p:blipFill rotWithShape="1">
          <a:blip r:embed="rId5">
            <a:alphaModFix/>
          </a:blip>
          <a:srcRect b="0" l="0" r="0" t="0"/>
          <a:stretch/>
        </p:blipFill>
        <p:spPr>
          <a:xfrm>
            <a:off x="3849266" y="1011557"/>
            <a:ext cx="701777" cy="701777"/>
          </a:xfrm>
          <a:prstGeom prst="rect">
            <a:avLst/>
          </a:prstGeom>
          <a:noFill/>
          <a:ln>
            <a:noFill/>
          </a:ln>
        </p:spPr>
      </p:pic>
      <p:pic>
        <p:nvPicPr>
          <p:cNvPr descr="Calculator | iOS Icon Gallery" id="131" name="Google Shape;131;p1"/>
          <p:cNvPicPr preferRelativeResize="0"/>
          <p:nvPr/>
        </p:nvPicPr>
        <p:blipFill rotWithShape="1">
          <a:blip r:embed="rId5">
            <a:alphaModFix/>
          </a:blip>
          <a:srcRect b="0" l="0" r="0" t="0"/>
          <a:stretch/>
        </p:blipFill>
        <p:spPr>
          <a:xfrm>
            <a:off x="3848392" y="2113213"/>
            <a:ext cx="701777" cy="701777"/>
          </a:xfrm>
          <a:prstGeom prst="rect">
            <a:avLst/>
          </a:prstGeom>
          <a:noFill/>
          <a:ln>
            <a:noFill/>
          </a:ln>
        </p:spPr>
      </p:pic>
      <p:sp>
        <p:nvSpPr>
          <p:cNvPr id="132" name="Google Shape;132;p1"/>
          <p:cNvSpPr txBox="1"/>
          <p:nvPr/>
        </p:nvSpPr>
        <p:spPr>
          <a:xfrm>
            <a:off x="350587" y="3370069"/>
            <a:ext cx="60522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sng" cap="none" strike="noStrike">
                <a:solidFill>
                  <a:srgbClr val="2D637F"/>
                </a:solidFill>
                <a:latin typeface="Georgia"/>
                <a:ea typeface="Georgia"/>
                <a:cs typeface="Georgia"/>
                <a:sym typeface="Georgia"/>
              </a:rPr>
              <a:t>Customer Dashboard Architecture</a:t>
            </a:r>
            <a:endParaRPr>
              <a:solidFill>
                <a:srgbClr val="2D637F"/>
              </a:solidFill>
              <a:latin typeface="Georgia"/>
              <a:ea typeface="Georgia"/>
              <a:cs typeface="Georgia"/>
              <a:sym typeface="Georgia"/>
            </a:endParaRPr>
          </a:p>
          <a:p>
            <a:pPr indent="-342900" lvl="0" marL="342900" marR="0" rtl="0" algn="l">
              <a:lnSpc>
                <a:spcPct val="100000"/>
              </a:lnSpc>
              <a:spcBef>
                <a:spcPts val="0"/>
              </a:spcBef>
              <a:spcAft>
                <a:spcPts val="0"/>
              </a:spcAft>
              <a:buClr>
                <a:srgbClr val="2D637F"/>
              </a:buClr>
              <a:buSzPts val="1400"/>
              <a:buFont typeface="Georgia"/>
              <a:buAutoNum type="arabicPeriod"/>
            </a:pPr>
            <a:r>
              <a:rPr i="0" lang="en-US" sz="1400" u="none" cap="none" strike="noStrike">
                <a:solidFill>
                  <a:srgbClr val="2D637F"/>
                </a:solidFill>
                <a:latin typeface="Georgia"/>
                <a:ea typeface="Georgia"/>
                <a:cs typeface="Georgia"/>
                <a:sym typeface="Georgia"/>
              </a:rPr>
              <a:t>Client signs-in to containerized application with web-based dashboard</a:t>
            </a:r>
            <a:endParaRPr>
              <a:solidFill>
                <a:srgbClr val="2D637F"/>
              </a:solidFill>
              <a:latin typeface="Georgia"/>
              <a:ea typeface="Georgia"/>
              <a:cs typeface="Georgia"/>
              <a:sym typeface="Georgia"/>
            </a:endParaRPr>
          </a:p>
          <a:p>
            <a:pPr indent="-342900" lvl="0" marL="342900" marR="0" rtl="0" algn="l">
              <a:lnSpc>
                <a:spcPct val="100000"/>
              </a:lnSpc>
              <a:spcBef>
                <a:spcPts val="0"/>
              </a:spcBef>
              <a:spcAft>
                <a:spcPts val="0"/>
              </a:spcAft>
              <a:buClr>
                <a:srgbClr val="2D637F"/>
              </a:buClr>
              <a:buSzPts val="1400"/>
              <a:buFont typeface="Georgia"/>
              <a:buAutoNum type="arabicPeriod"/>
            </a:pPr>
            <a:r>
              <a:rPr i="0" lang="en-US" sz="1400" u="none" cap="none" strike="noStrike">
                <a:solidFill>
                  <a:srgbClr val="2D637F"/>
                </a:solidFill>
                <a:latin typeface="Georgia"/>
                <a:ea typeface="Georgia"/>
                <a:cs typeface="Georgia"/>
                <a:sym typeface="Georgia"/>
              </a:rPr>
              <a:t>Each client session has a Redis instance that pulls live price data through web-APIs and integrates live prices with up-to-date account information and portfolio holdings.</a:t>
            </a:r>
            <a:endParaRPr>
              <a:solidFill>
                <a:srgbClr val="2D637F"/>
              </a:solidFill>
              <a:latin typeface="Georgia"/>
              <a:ea typeface="Georgia"/>
              <a:cs typeface="Georgia"/>
              <a:sym typeface="Georgia"/>
            </a:endParaRPr>
          </a:p>
          <a:p>
            <a:pPr indent="-342900" lvl="0" marL="342900" marR="0" rtl="0" algn="l">
              <a:lnSpc>
                <a:spcPct val="100000"/>
              </a:lnSpc>
              <a:spcBef>
                <a:spcPts val="0"/>
              </a:spcBef>
              <a:spcAft>
                <a:spcPts val="0"/>
              </a:spcAft>
              <a:buClr>
                <a:srgbClr val="2D637F"/>
              </a:buClr>
              <a:buSzPts val="1400"/>
              <a:buFont typeface="Georgia"/>
              <a:buAutoNum type="arabicPeriod"/>
            </a:pPr>
            <a:r>
              <a:rPr i="0" lang="en-US" sz="1400" u="none" cap="none" strike="noStrike">
                <a:solidFill>
                  <a:srgbClr val="2D637F"/>
                </a:solidFill>
                <a:latin typeface="Georgia"/>
                <a:ea typeface="Georgia"/>
                <a:cs typeface="Georgia"/>
                <a:sym typeface="Georgia"/>
              </a:rPr>
              <a:t>Portfolio valuations and other risk metrics are calculated immediately and stored in Redis at position level (by asset).  Users can also set alerts and notifications that will update immediately.</a:t>
            </a:r>
            <a:endParaRPr>
              <a:solidFill>
                <a:srgbClr val="2D637F"/>
              </a:solidFill>
              <a:latin typeface="Georgia"/>
              <a:ea typeface="Georgia"/>
              <a:cs typeface="Georgia"/>
              <a:sym typeface="Georgia"/>
            </a:endParaRPr>
          </a:p>
          <a:p>
            <a:pPr indent="-342900" lvl="0" marL="342900" marR="0" rtl="0" algn="l">
              <a:lnSpc>
                <a:spcPct val="100000"/>
              </a:lnSpc>
              <a:spcBef>
                <a:spcPts val="0"/>
              </a:spcBef>
              <a:spcAft>
                <a:spcPts val="0"/>
              </a:spcAft>
              <a:buClr>
                <a:srgbClr val="2D637F"/>
              </a:buClr>
              <a:buSzPts val="1400"/>
              <a:buFont typeface="Georgia"/>
              <a:buAutoNum type="arabicPeriod"/>
            </a:pPr>
            <a:r>
              <a:rPr i="0" lang="en-US" sz="1400" u="none" cap="none" strike="noStrike">
                <a:solidFill>
                  <a:srgbClr val="2D637F"/>
                </a:solidFill>
                <a:latin typeface="Georgia"/>
                <a:ea typeface="Georgia"/>
                <a:cs typeface="Georgia"/>
                <a:sym typeface="Georgia"/>
              </a:rPr>
              <a:t>Dashboard will provide live updates of valuations and analytics, giving clients the ability to make timely investing decisions</a:t>
            </a:r>
            <a:endParaRPr>
              <a:solidFill>
                <a:srgbClr val="2D637F"/>
              </a:solidFill>
              <a:latin typeface="Georgia"/>
              <a:ea typeface="Georgia"/>
              <a:cs typeface="Georgia"/>
              <a:sym typeface="Georgia"/>
            </a:endParaRPr>
          </a:p>
        </p:txBody>
      </p:sp>
      <p:pic>
        <p:nvPicPr>
          <p:cNvPr id="133" name="Google Shape;133;p1"/>
          <p:cNvPicPr preferRelativeResize="0"/>
          <p:nvPr/>
        </p:nvPicPr>
        <p:blipFill rotWithShape="1">
          <a:blip r:embed="rId6">
            <a:alphaModFix/>
          </a:blip>
          <a:srcRect b="0" l="0" r="0" t="0"/>
          <a:stretch/>
        </p:blipFill>
        <p:spPr>
          <a:xfrm>
            <a:off x="7325750" y="1602748"/>
            <a:ext cx="1536107" cy="478801"/>
          </a:xfrm>
          <a:prstGeom prst="rect">
            <a:avLst/>
          </a:prstGeom>
          <a:noFill/>
          <a:ln>
            <a:noFill/>
          </a:ln>
        </p:spPr>
      </p:pic>
      <p:pic>
        <p:nvPicPr>
          <p:cNvPr id="134" name="Google Shape;134;p1"/>
          <p:cNvPicPr preferRelativeResize="0"/>
          <p:nvPr/>
        </p:nvPicPr>
        <p:blipFill rotWithShape="1">
          <a:blip r:embed="rId7">
            <a:alphaModFix/>
          </a:blip>
          <a:srcRect b="0" l="0" r="0" t="0"/>
          <a:stretch/>
        </p:blipFill>
        <p:spPr>
          <a:xfrm>
            <a:off x="7313988" y="2210394"/>
            <a:ext cx="1547869" cy="395592"/>
          </a:xfrm>
          <a:prstGeom prst="rect">
            <a:avLst/>
          </a:prstGeom>
          <a:noFill/>
          <a:ln>
            <a:noFill/>
          </a:ln>
        </p:spPr>
      </p:pic>
      <p:pic>
        <p:nvPicPr>
          <p:cNvPr id="135" name="Google Shape;135;p1"/>
          <p:cNvPicPr preferRelativeResize="0"/>
          <p:nvPr/>
        </p:nvPicPr>
        <p:blipFill rotWithShape="1">
          <a:blip r:embed="rId8">
            <a:alphaModFix/>
          </a:blip>
          <a:srcRect b="0" l="0" r="0" t="0"/>
          <a:stretch/>
        </p:blipFill>
        <p:spPr>
          <a:xfrm>
            <a:off x="7429632" y="903254"/>
            <a:ext cx="1432225" cy="524639"/>
          </a:xfrm>
          <a:prstGeom prst="rect">
            <a:avLst/>
          </a:prstGeom>
          <a:noFill/>
          <a:ln>
            <a:noFill/>
          </a:ln>
        </p:spPr>
      </p:pic>
      <p:pic>
        <p:nvPicPr>
          <p:cNvPr descr="Alert sign - Free shapes and symbols icons" id="136" name="Google Shape;136;p1"/>
          <p:cNvPicPr preferRelativeResize="0"/>
          <p:nvPr/>
        </p:nvPicPr>
        <p:blipFill rotWithShape="1">
          <a:blip r:embed="rId9">
            <a:alphaModFix/>
          </a:blip>
          <a:srcRect b="0" l="0" r="0" t="0"/>
          <a:stretch/>
        </p:blipFill>
        <p:spPr>
          <a:xfrm>
            <a:off x="2863743" y="1038714"/>
            <a:ext cx="701777" cy="701777"/>
          </a:xfrm>
          <a:prstGeom prst="rect">
            <a:avLst/>
          </a:prstGeom>
          <a:noFill/>
          <a:ln>
            <a:noFill/>
          </a:ln>
        </p:spPr>
      </p:pic>
      <p:pic>
        <p:nvPicPr>
          <p:cNvPr descr="Alert sign - Free shapes and symbols icons" id="137" name="Google Shape;137;p1"/>
          <p:cNvPicPr preferRelativeResize="0"/>
          <p:nvPr/>
        </p:nvPicPr>
        <p:blipFill rotWithShape="1">
          <a:blip r:embed="rId9">
            <a:alphaModFix/>
          </a:blip>
          <a:srcRect b="0" l="0" r="0" t="0"/>
          <a:stretch/>
        </p:blipFill>
        <p:spPr>
          <a:xfrm>
            <a:off x="2842682" y="2145223"/>
            <a:ext cx="701778" cy="701778"/>
          </a:xfrm>
          <a:prstGeom prst="rect">
            <a:avLst/>
          </a:prstGeom>
          <a:noFill/>
          <a:ln>
            <a:noFill/>
          </a:ln>
        </p:spPr>
      </p:pic>
      <p:sp>
        <p:nvSpPr>
          <p:cNvPr id="138" name="Google Shape;138;p1"/>
          <p:cNvSpPr txBox="1"/>
          <p:nvPr/>
        </p:nvSpPr>
        <p:spPr>
          <a:xfrm>
            <a:off x="6649336" y="3370069"/>
            <a:ext cx="2070600" cy="26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sng" cap="none" strike="noStrike">
                <a:solidFill>
                  <a:srgbClr val="2D637F"/>
                </a:solidFill>
                <a:latin typeface="Georgia"/>
                <a:ea typeface="Georgia"/>
                <a:cs typeface="Georgia"/>
                <a:sym typeface="Georgia"/>
              </a:rPr>
              <a:t>Data Example</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t/>
            </a:r>
            <a:endParaRPr b="1" i="1" u="sng">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“Asset ID”:AAPL</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“Quantity”:1000</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FF0000"/>
                </a:solidFill>
                <a:latin typeface="Georgia"/>
                <a:ea typeface="Georgia"/>
                <a:cs typeface="Georgia"/>
                <a:sym typeface="Georgia"/>
              </a:rPr>
              <a:t>“Current Price”:200.00</a:t>
            </a:r>
            <a:endParaRPr>
              <a:solidFill>
                <a:srgbClr val="FF0000"/>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FF0000"/>
                </a:solidFill>
                <a:latin typeface="Georgia"/>
                <a:ea typeface="Georgia"/>
                <a:cs typeface="Georgia"/>
                <a:sym typeface="Georgia"/>
              </a:rPr>
              <a:t>“Base Price”:150.00</a:t>
            </a:r>
            <a:endParaRPr>
              <a:solidFill>
                <a:srgbClr val="FF0000"/>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38761D"/>
                </a:solidFill>
                <a:latin typeface="Georgia"/>
                <a:ea typeface="Georgia"/>
                <a:cs typeface="Georgia"/>
                <a:sym typeface="Georgia"/>
              </a:rPr>
              <a:t>“Value”:200000</a:t>
            </a:r>
            <a:endParaRPr>
              <a:solidFill>
                <a:srgbClr val="38761D"/>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38761D"/>
                </a:solidFill>
                <a:latin typeface="Georgia"/>
                <a:ea typeface="Georgia"/>
                <a:cs typeface="Georgia"/>
                <a:sym typeface="Georgia"/>
              </a:rPr>
              <a:t>“Profit”:50000</a:t>
            </a:r>
            <a:endParaRPr>
              <a:solidFill>
                <a:srgbClr val="38761D"/>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“Time”:15:59</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000000"/>
                </a:solidFill>
                <a:latin typeface="Georgia"/>
                <a:ea typeface="Georgia"/>
                <a:cs typeface="Georgia"/>
                <a:sym typeface="Georgia"/>
              </a:rPr>
              <a:t>}</a:t>
            </a:r>
            <a:endParaRPr>
              <a:latin typeface="Georgia"/>
              <a:ea typeface="Georgia"/>
              <a:cs typeface="Georgia"/>
              <a:sym typeface="Georgia"/>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p:txBody>
      </p:sp>
      <p:sp>
        <p:nvSpPr>
          <p:cNvPr id="139" name="Google Shape;139;p1"/>
          <p:cNvSpPr/>
          <p:nvPr/>
        </p:nvSpPr>
        <p:spPr>
          <a:xfrm>
            <a:off x="392984" y="1988509"/>
            <a:ext cx="4492480" cy="1036556"/>
          </a:xfrm>
          <a:prstGeom prst="rect">
            <a:avLst/>
          </a:prstGeom>
          <a:no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0" name="Google Shape;140;p1"/>
          <p:cNvSpPr/>
          <p:nvPr/>
        </p:nvSpPr>
        <p:spPr>
          <a:xfrm rot="-9210342">
            <a:off x="4979594" y="1285310"/>
            <a:ext cx="514044" cy="451355"/>
          </a:xfrm>
          <a:prstGeom prst="rightArrow">
            <a:avLst>
              <a:gd fmla="val 50000" name="adj1"/>
              <a:gd fmla="val 50000" name="adj2"/>
            </a:avLst>
          </a:prstGeom>
          <a:solidFill>
            <a:srgbClr val="4FA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 name="Google Shape;141;p1"/>
          <p:cNvSpPr/>
          <p:nvPr/>
        </p:nvSpPr>
        <p:spPr>
          <a:xfrm rot="9263234">
            <a:off x="5026834" y="2094333"/>
            <a:ext cx="439674" cy="451355"/>
          </a:xfrm>
          <a:prstGeom prst="rightArrow">
            <a:avLst>
              <a:gd fmla="val 50000" name="adj1"/>
              <a:gd fmla="val 50000" name="adj2"/>
            </a:avLst>
          </a:prstGeom>
          <a:solidFill>
            <a:srgbClr val="4FA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 name="Google Shape;142;p1"/>
          <p:cNvSpPr/>
          <p:nvPr/>
        </p:nvSpPr>
        <p:spPr>
          <a:xfrm rot="10800000">
            <a:off x="6568077" y="1609576"/>
            <a:ext cx="493303" cy="428193"/>
          </a:xfrm>
          <a:prstGeom prst="rightArrow">
            <a:avLst>
              <a:gd fmla="val 50000" name="adj1"/>
              <a:gd fmla="val 50000" name="adj2"/>
            </a:avLst>
          </a:prstGeom>
          <a:solidFill>
            <a:srgbClr val="4FA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3" name="Google Shape;143;p1"/>
          <p:cNvSpPr/>
          <p:nvPr/>
        </p:nvSpPr>
        <p:spPr>
          <a:xfrm>
            <a:off x="170317" y="2789293"/>
            <a:ext cx="7873753" cy="428193"/>
          </a:xfrm>
          <a:prstGeom prst="bentUpArrow">
            <a:avLst>
              <a:gd fmla="val 25000" name="adj1"/>
              <a:gd fmla="val 25000" name="adj2"/>
              <a:gd fmla="val 25000" name="adj3"/>
            </a:avLst>
          </a:prstGeom>
          <a:solidFill>
            <a:srgbClr val="4FA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4" name="Google Shape;144;p1"/>
          <p:cNvSpPr/>
          <p:nvPr/>
        </p:nvSpPr>
        <p:spPr>
          <a:xfrm>
            <a:off x="231969" y="2447536"/>
            <a:ext cx="311775" cy="114871"/>
          </a:xfrm>
          <a:prstGeom prst="rect">
            <a:avLst/>
          </a:prstGeom>
          <a:solidFill>
            <a:srgbClr val="4FA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5" name="Google Shape;145;p1"/>
          <p:cNvSpPr/>
          <p:nvPr/>
        </p:nvSpPr>
        <p:spPr>
          <a:xfrm>
            <a:off x="170317" y="1352374"/>
            <a:ext cx="422429" cy="106787"/>
          </a:xfrm>
          <a:prstGeom prst="rect">
            <a:avLst/>
          </a:prstGeom>
          <a:solidFill>
            <a:srgbClr val="4FA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 name="Google Shape;146;p1"/>
          <p:cNvSpPr/>
          <p:nvPr/>
        </p:nvSpPr>
        <p:spPr>
          <a:xfrm flipH="1" rot="5400000">
            <a:off x="-712684" y="2242032"/>
            <a:ext cx="1857428" cy="91425"/>
          </a:xfrm>
          <a:prstGeom prst="rect">
            <a:avLst/>
          </a:prstGeom>
          <a:solidFill>
            <a:srgbClr val="4FA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7" name="Google Shape;147;p1"/>
          <p:cNvCxnSpPr/>
          <p:nvPr/>
        </p:nvCxnSpPr>
        <p:spPr>
          <a:xfrm>
            <a:off x="1620731" y="878691"/>
            <a:ext cx="0" cy="983073"/>
          </a:xfrm>
          <a:prstGeom prst="straightConnector1">
            <a:avLst/>
          </a:prstGeom>
          <a:noFill/>
          <a:ln cap="flat" cmpd="sng" w="19050">
            <a:solidFill>
              <a:schemeClr val="accent2"/>
            </a:solidFill>
            <a:prstDash val="dash"/>
            <a:round/>
            <a:headEnd len="sm" w="sm" type="none"/>
            <a:tailEnd len="sm" w="sm" type="none"/>
          </a:ln>
        </p:spPr>
      </p:cxnSp>
      <p:cxnSp>
        <p:nvCxnSpPr>
          <p:cNvPr id="148" name="Google Shape;148;p1"/>
          <p:cNvCxnSpPr/>
          <p:nvPr/>
        </p:nvCxnSpPr>
        <p:spPr>
          <a:xfrm>
            <a:off x="1620731" y="1988509"/>
            <a:ext cx="0" cy="983073"/>
          </a:xfrm>
          <a:prstGeom prst="straightConnector1">
            <a:avLst/>
          </a:prstGeom>
          <a:noFill/>
          <a:ln cap="flat" cmpd="sng" w="19050">
            <a:solidFill>
              <a:schemeClr val="accent2"/>
            </a:solidFill>
            <a:prstDash val="dash"/>
            <a:round/>
            <a:headEnd len="sm" w="sm" type="none"/>
            <a:tailEnd len="sm" w="sm" type="none"/>
          </a:ln>
        </p:spPr>
      </p:cxnSp>
      <p:sp>
        <p:nvSpPr>
          <p:cNvPr id="149" name="Google Shape;149;p1"/>
          <p:cNvSpPr/>
          <p:nvPr/>
        </p:nvSpPr>
        <p:spPr>
          <a:xfrm>
            <a:off x="458344" y="2073370"/>
            <a:ext cx="1065057" cy="774477"/>
          </a:xfrm>
          <a:prstGeom prst="cube">
            <a:avLst>
              <a:gd fmla="val 25000" name="adj"/>
            </a:avLst>
          </a:prstGeom>
          <a:solidFill>
            <a:srgbClr val="4FA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Client 2 Session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6e48c1eb0a_0_0"/>
          <p:cNvSpPr txBox="1"/>
          <p:nvPr>
            <p:ph type="title"/>
          </p:nvPr>
        </p:nvSpPr>
        <p:spPr>
          <a:xfrm>
            <a:off x="152400" y="-133288"/>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400">
                <a:solidFill>
                  <a:srgbClr val="C28220"/>
                </a:solidFill>
                <a:highlight>
                  <a:srgbClr val="FFFFFF"/>
                </a:highlight>
              </a:rPr>
              <a:t>Customer Account </a:t>
            </a:r>
            <a:r>
              <a:rPr lang="en-US" sz="2400">
                <a:solidFill>
                  <a:srgbClr val="C28220"/>
                </a:solidFill>
                <a:highlight>
                  <a:srgbClr val="FFFFFF"/>
                </a:highlight>
              </a:rPr>
              <a:t>Dashboards Enhanced by MongoDB </a:t>
            </a:r>
            <a:endParaRPr sz="2400">
              <a:solidFill>
                <a:srgbClr val="C28220"/>
              </a:solidFill>
            </a:endParaRPr>
          </a:p>
        </p:txBody>
      </p:sp>
      <p:pic>
        <p:nvPicPr>
          <p:cNvPr id="155" name="Google Shape;155;g26e48c1eb0a_0_0"/>
          <p:cNvPicPr preferRelativeResize="0"/>
          <p:nvPr/>
        </p:nvPicPr>
        <p:blipFill>
          <a:blip r:embed="rId3">
            <a:alphaModFix/>
          </a:blip>
          <a:stretch>
            <a:fillRect/>
          </a:stretch>
        </p:blipFill>
        <p:spPr>
          <a:xfrm>
            <a:off x="4245650" y="640950"/>
            <a:ext cx="4815051" cy="2887426"/>
          </a:xfrm>
          <a:prstGeom prst="rect">
            <a:avLst/>
          </a:prstGeom>
          <a:noFill/>
          <a:ln>
            <a:noFill/>
          </a:ln>
        </p:spPr>
      </p:pic>
      <p:sp>
        <p:nvSpPr>
          <p:cNvPr id="156" name="Google Shape;156;g26e48c1eb0a_0_0"/>
          <p:cNvSpPr txBox="1"/>
          <p:nvPr/>
        </p:nvSpPr>
        <p:spPr>
          <a:xfrm>
            <a:off x="221650" y="240750"/>
            <a:ext cx="8057400" cy="11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Georgia"/>
              <a:ea typeface="Georgia"/>
              <a:cs typeface="Georgia"/>
              <a:sym typeface="Georgia"/>
            </a:endParaRPr>
          </a:p>
          <a:p>
            <a:pPr indent="0" lvl="0" marL="0" rtl="0" algn="l">
              <a:spcBef>
                <a:spcPts val="0"/>
              </a:spcBef>
              <a:spcAft>
                <a:spcPts val="0"/>
              </a:spcAft>
              <a:buNone/>
            </a:pPr>
            <a:r>
              <a:t/>
            </a:r>
            <a:endParaRPr b="1" u="sng">
              <a:solidFill>
                <a:schemeClr val="dk1"/>
              </a:solidFill>
              <a:latin typeface="Georgia"/>
              <a:ea typeface="Georgia"/>
              <a:cs typeface="Georgia"/>
              <a:sym typeface="Georgia"/>
            </a:endParaRPr>
          </a:p>
          <a:p>
            <a:pPr indent="0" lvl="0" marL="0" rtl="0" algn="l">
              <a:lnSpc>
                <a:spcPct val="150000"/>
              </a:lnSpc>
              <a:spcBef>
                <a:spcPts val="0"/>
              </a:spcBef>
              <a:spcAft>
                <a:spcPts val="0"/>
              </a:spcAft>
              <a:buNone/>
            </a:pPr>
            <a:r>
              <a:rPr b="1" lang="en-US" u="sng">
                <a:solidFill>
                  <a:srgbClr val="2D637F"/>
                </a:solidFill>
                <a:latin typeface="Georgia"/>
                <a:ea typeface="Georgia"/>
                <a:cs typeface="Georgia"/>
                <a:sym typeface="Georgia"/>
              </a:rPr>
              <a:t>Dashboard Architecture</a:t>
            </a:r>
            <a:endParaRPr sz="1200" u="sng">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Web-Based Containerized Application</a:t>
            </a:r>
            <a:endParaRPr sz="1200">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Authentication Service</a:t>
            </a:r>
            <a:endParaRPr sz="1200">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API Gateway </a:t>
            </a:r>
            <a:endParaRPr sz="1200">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Microservices: </a:t>
            </a:r>
            <a:endParaRPr sz="1200">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                           Price Data Service, </a:t>
            </a:r>
            <a:endParaRPr sz="1200">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                           Portfolio Service, </a:t>
            </a:r>
            <a:endParaRPr sz="1200">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                           Alerts and Notifications Service</a:t>
            </a:r>
            <a:endParaRPr sz="1200">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MongoDB Database:</a:t>
            </a:r>
            <a:endParaRPr sz="1200">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                           Collections:</a:t>
            </a:r>
            <a:endParaRPr sz="1200">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                                   Price Data Collection</a:t>
            </a:r>
            <a:endParaRPr sz="1200">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                                   Portfolio Collection</a:t>
            </a:r>
            <a:endParaRPr sz="1200">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sz="1200">
                <a:solidFill>
                  <a:srgbClr val="2D637F"/>
                </a:solidFill>
                <a:latin typeface="Georgia"/>
                <a:ea typeface="Georgia"/>
                <a:cs typeface="Georgia"/>
                <a:sym typeface="Georgia"/>
              </a:rPr>
              <a:t>Dashboard UI</a:t>
            </a:r>
            <a:endParaRPr>
              <a:solidFill>
                <a:srgbClr val="2D637F"/>
              </a:solidFill>
              <a:latin typeface="Georgia"/>
              <a:ea typeface="Georgia"/>
              <a:cs typeface="Georgia"/>
              <a:sym typeface="Georgia"/>
            </a:endParaRPr>
          </a:p>
        </p:txBody>
      </p:sp>
      <p:sp>
        <p:nvSpPr>
          <p:cNvPr id="157" name="Google Shape;157;g26e48c1eb0a_0_0"/>
          <p:cNvSpPr txBox="1"/>
          <p:nvPr/>
        </p:nvSpPr>
        <p:spPr>
          <a:xfrm>
            <a:off x="221650" y="3528375"/>
            <a:ext cx="16557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rgbClr val="2D637F"/>
                </a:solidFill>
                <a:latin typeface="Georgia"/>
                <a:ea typeface="Georgia"/>
                <a:cs typeface="Georgia"/>
                <a:sym typeface="Georgia"/>
              </a:rPr>
              <a:t>Data Example</a:t>
            </a:r>
            <a:endParaRPr b="1" u="sng">
              <a:solidFill>
                <a:srgbClr val="2D637F"/>
              </a:solidFill>
              <a:latin typeface="Georgia"/>
              <a:ea typeface="Georgia"/>
              <a:cs typeface="Georgia"/>
              <a:sym typeface="Georgia"/>
            </a:endParaRPr>
          </a:p>
        </p:txBody>
      </p:sp>
      <p:sp>
        <p:nvSpPr>
          <p:cNvPr id="158" name="Google Shape;158;g26e48c1eb0a_0_0"/>
          <p:cNvSpPr txBox="1"/>
          <p:nvPr/>
        </p:nvSpPr>
        <p:spPr>
          <a:xfrm>
            <a:off x="295825" y="3791275"/>
            <a:ext cx="52323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  "_id": ObjectId("609c85a065b9e7baf6b0a261")</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  "client_id": "123456",</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  "asset": "AAPL",</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  "quantity": 100,</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  "cost_basis": 145.75</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id="159" name="Google Shape;159;g26e48c1eb0a_0_0"/>
          <p:cNvPicPr preferRelativeResize="0"/>
          <p:nvPr/>
        </p:nvPicPr>
        <p:blipFill rotWithShape="1">
          <a:blip r:embed="rId4">
            <a:alphaModFix/>
          </a:blip>
          <a:srcRect b="9812" l="0" r="0" t="0"/>
          <a:stretch/>
        </p:blipFill>
        <p:spPr>
          <a:xfrm>
            <a:off x="4314200" y="3699825"/>
            <a:ext cx="4815049" cy="2011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65" name="Google Shape;165;p2"/>
          <p:cNvSpPr txBox="1"/>
          <p:nvPr>
            <p:ph type="title"/>
          </p:nvPr>
        </p:nvSpPr>
        <p:spPr>
          <a:xfrm>
            <a:off x="225310" y="141981"/>
            <a:ext cx="8331473" cy="57797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C28220"/>
              </a:buClr>
              <a:buSzPts val="3000"/>
              <a:buFont typeface="Georgia"/>
              <a:buNone/>
            </a:pPr>
            <a:r>
              <a:rPr lang="en-US" sz="2400"/>
              <a:t>Managed Account Trading Strategies with Redis</a:t>
            </a:r>
            <a:endParaRPr/>
          </a:p>
        </p:txBody>
      </p:sp>
      <p:pic>
        <p:nvPicPr>
          <p:cNvPr id="166" name="Google Shape;166;p2"/>
          <p:cNvPicPr preferRelativeResize="0"/>
          <p:nvPr/>
        </p:nvPicPr>
        <p:blipFill rotWithShape="1">
          <a:blip r:embed="rId3">
            <a:alphaModFix/>
          </a:blip>
          <a:srcRect b="0" l="0" r="0" t="0"/>
          <a:stretch/>
        </p:blipFill>
        <p:spPr>
          <a:xfrm>
            <a:off x="301853" y="1079772"/>
            <a:ext cx="1252061" cy="524639"/>
          </a:xfrm>
          <a:prstGeom prst="rect">
            <a:avLst/>
          </a:prstGeom>
          <a:noFill/>
          <a:ln>
            <a:noFill/>
          </a:ln>
        </p:spPr>
      </p:pic>
      <p:sp>
        <p:nvSpPr>
          <p:cNvPr id="167" name="Google Shape;167;p2"/>
          <p:cNvSpPr txBox="1"/>
          <p:nvPr/>
        </p:nvSpPr>
        <p:spPr>
          <a:xfrm>
            <a:off x="2252107" y="2944680"/>
            <a:ext cx="6467100" cy="26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sng" cap="none" strike="noStrike">
                <a:solidFill>
                  <a:srgbClr val="2D637F"/>
                </a:solidFill>
                <a:latin typeface="Georgia"/>
                <a:ea typeface="Georgia"/>
                <a:cs typeface="Georgia"/>
                <a:sym typeface="Georgia"/>
              </a:rPr>
              <a:t>Trading System Architecture</a:t>
            </a:r>
            <a:endParaRPr>
              <a:solidFill>
                <a:srgbClr val="2D637F"/>
              </a:solidFill>
              <a:latin typeface="Georgia"/>
              <a:ea typeface="Georgia"/>
              <a:cs typeface="Georgia"/>
              <a:sym typeface="Georgia"/>
            </a:endParaRPr>
          </a:p>
          <a:p>
            <a:pPr indent="-342900" lvl="0" marL="342900" marR="0" rtl="0" algn="l">
              <a:lnSpc>
                <a:spcPct val="100000"/>
              </a:lnSpc>
              <a:spcBef>
                <a:spcPts val="0"/>
              </a:spcBef>
              <a:spcAft>
                <a:spcPts val="0"/>
              </a:spcAft>
              <a:buClr>
                <a:srgbClr val="2D637F"/>
              </a:buClr>
              <a:buSzPts val="1400"/>
              <a:buFont typeface="Georgia"/>
              <a:buAutoNum type="arabicPeriod"/>
            </a:pPr>
            <a:r>
              <a:rPr i="0" lang="en-US" sz="1400" u="none" cap="none" strike="noStrike">
                <a:solidFill>
                  <a:srgbClr val="2D637F"/>
                </a:solidFill>
                <a:latin typeface="Georgia"/>
                <a:ea typeface="Georgia"/>
                <a:cs typeface="Georgia"/>
                <a:sym typeface="Georgia"/>
              </a:rPr>
              <a:t>Live price data is sent directly from exchanges to Redis through APIs.</a:t>
            </a:r>
            <a:endParaRPr>
              <a:solidFill>
                <a:srgbClr val="2D637F"/>
              </a:solidFill>
              <a:latin typeface="Georgia"/>
              <a:ea typeface="Georgia"/>
              <a:cs typeface="Georgia"/>
              <a:sym typeface="Georgia"/>
            </a:endParaRPr>
          </a:p>
          <a:p>
            <a:pPr indent="-342900" lvl="0" marL="342900" marR="0" rtl="0" algn="l">
              <a:lnSpc>
                <a:spcPct val="100000"/>
              </a:lnSpc>
              <a:spcBef>
                <a:spcPts val="0"/>
              </a:spcBef>
              <a:spcAft>
                <a:spcPts val="0"/>
              </a:spcAft>
              <a:buClr>
                <a:srgbClr val="2D637F"/>
              </a:buClr>
              <a:buSzPts val="1400"/>
              <a:buFont typeface="Georgia"/>
              <a:buAutoNum type="arabicPeriod"/>
            </a:pPr>
            <a:r>
              <a:rPr i="0" lang="en-US" sz="1400" u="none" cap="none" strike="noStrike">
                <a:solidFill>
                  <a:srgbClr val="2D637F"/>
                </a:solidFill>
                <a:latin typeface="Georgia"/>
                <a:ea typeface="Georgia"/>
                <a:cs typeface="Georgia"/>
                <a:sym typeface="Georgia"/>
              </a:rPr>
              <a:t>Redis feeds data to online machine learning models to quickly generate trading signals.</a:t>
            </a:r>
            <a:endParaRPr>
              <a:solidFill>
                <a:srgbClr val="2D637F"/>
              </a:solidFill>
              <a:latin typeface="Georgia"/>
              <a:ea typeface="Georgia"/>
              <a:cs typeface="Georgia"/>
              <a:sym typeface="Georgia"/>
            </a:endParaRPr>
          </a:p>
          <a:p>
            <a:pPr indent="-342900" lvl="0" marL="342900" marR="0" rtl="0" algn="l">
              <a:lnSpc>
                <a:spcPct val="100000"/>
              </a:lnSpc>
              <a:spcBef>
                <a:spcPts val="0"/>
              </a:spcBef>
              <a:spcAft>
                <a:spcPts val="0"/>
              </a:spcAft>
              <a:buClr>
                <a:srgbClr val="2D637F"/>
              </a:buClr>
              <a:buSzPts val="1400"/>
              <a:buFont typeface="Georgia"/>
              <a:buAutoNum type="arabicPeriod"/>
            </a:pPr>
            <a:r>
              <a:rPr i="0" lang="en-US" sz="1400" u="none" cap="none" strike="noStrike">
                <a:solidFill>
                  <a:srgbClr val="2D637F"/>
                </a:solidFill>
                <a:latin typeface="Georgia"/>
                <a:ea typeface="Georgia"/>
                <a:cs typeface="Georgia"/>
                <a:sym typeface="Georgia"/>
              </a:rPr>
              <a:t>Trading signals are stored in a queue and sent to traders (for mid-frequency trading) or automated trading programs (for high-frequency trading).</a:t>
            </a:r>
            <a:endParaRPr>
              <a:solidFill>
                <a:srgbClr val="2D637F"/>
              </a:solidFill>
              <a:latin typeface="Georgia"/>
              <a:ea typeface="Georgia"/>
              <a:cs typeface="Georgia"/>
              <a:sym typeface="Georgia"/>
            </a:endParaRPr>
          </a:p>
          <a:p>
            <a:pPr indent="-342900" lvl="0" marL="342900" marR="0" rtl="0" algn="l">
              <a:lnSpc>
                <a:spcPct val="100000"/>
              </a:lnSpc>
              <a:spcBef>
                <a:spcPts val="0"/>
              </a:spcBef>
              <a:spcAft>
                <a:spcPts val="0"/>
              </a:spcAft>
              <a:buClr>
                <a:srgbClr val="2D637F"/>
              </a:buClr>
              <a:buSzPts val="1400"/>
              <a:buFont typeface="Georgia"/>
              <a:buAutoNum type="arabicPeriod"/>
            </a:pPr>
            <a:r>
              <a:rPr i="0" lang="en-US" sz="1400" u="none" cap="none" strike="noStrike">
                <a:solidFill>
                  <a:srgbClr val="2D637F"/>
                </a:solidFill>
                <a:latin typeface="Georgia"/>
                <a:ea typeface="Georgia"/>
                <a:cs typeface="Georgia"/>
                <a:sym typeface="Georgia"/>
              </a:rPr>
              <a:t>Price and signal data are sent to </a:t>
            </a:r>
            <a:r>
              <a:rPr lang="en-US">
                <a:solidFill>
                  <a:srgbClr val="2D637F"/>
                </a:solidFill>
                <a:latin typeface="Georgia"/>
                <a:ea typeface="Georgia"/>
                <a:cs typeface="Georgia"/>
                <a:sym typeface="Georgia"/>
              </a:rPr>
              <a:t>MongoDB </a:t>
            </a:r>
            <a:r>
              <a:rPr i="0" lang="en-US" sz="1400" u="none" cap="none" strike="noStrike">
                <a:solidFill>
                  <a:srgbClr val="2D637F"/>
                </a:solidFill>
                <a:latin typeface="Georgia"/>
                <a:ea typeface="Georgia"/>
                <a:cs typeface="Georgia"/>
                <a:sym typeface="Georgia"/>
              </a:rPr>
              <a:t>long-term storage so analysts and managers can evaluate model</a:t>
            </a:r>
            <a:r>
              <a:rPr lang="en-US">
                <a:solidFill>
                  <a:srgbClr val="2D637F"/>
                </a:solidFill>
                <a:latin typeface="Georgia"/>
                <a:ea typeface="Georgia"/>
                <a:cs typeface="Georgia"/>
                <a:sym typeface="Georgia"/>
              </a:rPr>
              <a:t>s </a:t>
            </a:r>
            <a:r>
              <a:rPr i="0" lang="en-US" sz="1400" u="none" cap="none" strike="noStrike">
                <a:solidFill>
                  <a:srgbClr val="2D637F"/>
                </a:solidFill>
                <a:latin typeface="Georgia"/>
                <a:ea typeface="Georgia"/>
                <a:cs typeface="Georgia"/>
                <a:sym typeface="Georgia"/>
              </a:rPr>
              <a:t>and develop new strategies.</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t/>
            </a:r>
            <a:endParaRPr i="0" sz="1400" u="none" cap="none" strike="noStrike">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*Financial data companies such as Bloomberg and Factset offer APIs with historical security “tick” data (data on every value change), but there might be an opportunity for cost savings by storing daily Redis data instead.</a:t>
            </a:r>
            <a:endParaRPr>
              <a:solidFill>
                <a:srgbClr val="2D637F"/>
              </a:solidFill>
              <a:latin typeface="Georgia"/>
              <a:ea typeface="Georgia"/>
              <a:cs typeface="Georgia"/>
              <a:sym typeface="Georgia"/>
            </a:endParaRPr>
          </a:p>
        </p:txBody>
      </p:sp>
      <p:sp>
        <p:nvSpPr>
          <p:cNvPr id="168" name="Google Shape;168;p2"/>
          <p:cNvSpPr/>
          <p:nvPr/>
        </p:nvSpPr>
        <p:spPr>
          <a:xfrm>
            <a:off x="7604091" y="677819"/>
            <a:ext cx="1033008" cy="664272"/>
          </a:xfrm>
          <a:prstGeom prst="cube">
            <a:avLst>
              <a:gd fmla="val 25000" name="adj"/>
            </a:avLst>
          </a:prstGeom>
          <a:solidFill>
            <a:srgbClr val="1736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Futures</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Trader</a:t>
            </a:r>
            <a:endParaRPr/>
          </a:p>
        </p:txBody>
      </p:sp>
      <p:sp>
        <p:nvSpPr>
          <p:cNvPr id="169" name="Google Shape;169;p2"/>
          <p:cNvSpPr/>
          <p:nvPr/>
        </p:nvSpPr>
        <p:spPr>
          <a:xfrm>
            <a:off x="7616207" y="1418978"/>
            <a:ext cx="1020891" cy="568512"/>
          </a:xfrm>
          <a:prstGeom prst="cube">
            <a:avLst>
              <a:gd fmla="val 25000" name="adj"/>
            </a:avLst>
          </a:prstGeom>
          <a:solidFill>
            <a:srgbClr val="1736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Forex</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Trader</a:t>
            </a:r>
            <a:endParaRPr/>
          </a:p>
        </p:txBody>
      </p:sp>
      <p:sp>
        <p:nvSpPr>
          <p:cNvPr id="170" name="Google Shape;170;p2"/>
          <p:cNvSpPr/>
          <p:nvPr/>
        </p:nvSpPr>
        <p:spPr>
          <a:xfrm>
            <a:off x="7585963" y="2089260"/>
            <a:ext cx="1020900" cy="536700"/>
          </a:xfrm>
          <a:prstGeom prst="cube">
            <a:avLst>
              <a:gd fmla="val 25000" name="adj"/>
            </a:avLst>
          </a:prstGeom>
          <a:solidFill>
            <a:srgbClr val="4F61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Trading</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Bot</a:t>
            </a:r>
            <a:endParaRPr/>
          </a:p>
        </p:txBody>
      </p:sp>
      <p:pic>
        <p:nvPicPr>
          <p:cNvPr descr="redis original wordmark&quot; Icon - Download for free – Iconduck" id="171" name="Google Shape;171;p2"/>
          <p:cNvPicPr preferRelativeResize="0"/>
          <p:nvPr/>
        </p:nvPicPr>
        <p:blipFill rotWithShape="1">
          <a:blip r:embed="rId4">
            <a:alphaModFix/>
          </a:blip>
          <a:srcRect b="0" l="0" r="0" t="0"/>
          <a:stretch/>
        </p:blipFill>
        <p:spPr>
          <a:xfrm>
            <a:off x="2252107" y="1428534"/>
            <a:ext cx="1033008" cy="961015"/>
          </a:xfrm>
          <a:prstGeom prst="rect">
            <a:avLst/>
          </a:prstGeom>
          <a:noFill/>
          <a:ln>
            <a:noFill/>
          </a:ln>
        </p:spPr>
      </p:pic>
      <p:pic>
        <p:nvPicPr>
          <p:cNvPr descr="Cboe Global Markets - Wikipedia" id="172" name="Google Shape;172;p2"/>
          <p:cNvPicPr preferRelativeResize="0"/>
          <p:nvPr/>
        </p:nvPicPr>
        <p:blipFill rotWithShape="1">
          <a:blip r:embed="rId5">
            <a:alphaModFix/>
          </a:blip>
          <a:srcRect b="0" l="0" r="0" t="0"/>
          <a:stretch/>
        </p:blipFill>
        <p:spPr>
          <a:xfrm>
            <a:off x="225310" y="1909041"/>
            <a:ext cx="1354473" cy="476964"/>
          </a:xfrm>
          <a:prstGeom prst="rect">
            <a:avLst/>
          </a:prstGeom>
          <a:noFill/>
          <a:ln>
            <a:noFill/>
          </a:ln>
        </p:spPr>
      </p:pic>
      <p:pic>
        <p:nvPicPr>
          <p:cNvPr descr="Learning Machine AI icon PNG and SVG Vector Free Download" id="173" name="Google Shape;173;p2"/>
          <p:cNvPicPr preferRelativeResize="0"/>
          <p:nvPr/>
        </p:nvPicPr>
        <p:blipFill rotWithShape="1">
          <a:blip r:embed="rId6">
            <a:alphaModFix/>
          </a:blip>
          <a:srcRect b="0" l="0" r="0" t="0"/>
          <a:stretch/>
        </p:blipFill>
        <p:spPr>
          <a:xfrm>
            <a:off x="4137492" y="996679"/>
            <a:ext cx="724404" cy="774478"/>
          </a:xfrm>
          <a:prstGeom prst="rect">
            <a:avLst/>
          </a:prstGeom>
          <a:noFill/>
          <a:ln>
            <a:noFill/>
          </a:ln>
        </p:spPr>
      </p:pic>
      <p:pic>
        <p:nvPicPr>
          <p:cNvPr descr="Neural Network Icons - Free SVG &amp; PNG Neural Network Images - Noun Project" id="174" name="Google Shape;174;p2"/>
          <p:cNvPicPr preferRelativeResize="0"/>
          <p:nvPr/>
        </p:nvPicPr>
        <p:blipFill rotWithShape="1">
          <a:blip r:embed="rId7">
            <a:alphaModFix/>
          </a:blip>
          <a:srcRect b="0" l="0" r="0" t="0"/>
          <a:stretch/>
        </p:blipFill>
        <p:spPr>
          <a:xfrm>
            <a:off x="4110398" y="1699004"/>
            <a:ext cx="920977" cy="920977"/>
          </a:xfrm>
          <a:prstGeom prst="rect">
            <a:avLst/>
          </a:prstGeom>
          <a:noFill/>
          <a:ln>
            <a:noFill/>
          </a:ln>
        </p:spPr>
      </p:pic>
      <p:sp>
        <p:nvSpPr>
          <p:cNvPr id="175" name="Google Shape;175;p2"/>
          <p:cNvSpPr txBox="1"/>
          <p:nvPr/>
        </p:nvSpPr>
        <p:spPr>
          <a:xfrm>
            <a:off x="302966" y="2944680"/>
            <a:ext cx="1895700" cy="246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sng" cap="none" strike="noStrike">
                <a:solidFill>
                  <a:srgbClr val="2D637F"/>
                </a:solidFill>
                <a:latin typeface="Georgia"/>
                <a:ea typeface="Georgia"/>
                <a:cs typeface="Georgia"/>
                <a:sym typeface="Georgia"/>
              </a:rPr>
              <a:t>Data Example</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t/>
            </a:r>
            <a:endParaRPr b="1" i="1" sz="1400" u="sng" cap="none" strike="noStrike">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Ticker: “AAPL”</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“Bid Price”:168.52</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“Bid Size”:400</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“Ask Price”:168.60</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“Ask Size”:200</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“Time”:15:59</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rPr i="1" lang="en-US" sz="1400" u="none" cap="none" strike="noStrike">
                <a:solidFill>
                  <a:srgbClr val="2D637F"/>
                </a:solidFill>
                <a:latin typeface="Georgia"/>
                <a:ea typeface="Georgia"/>
                <a:cs typeface="Georgia"/>
                <a:sym typeface="Georgia"/>
              </a:rPr>
              <a:t>}</a:t>
            </a:r>
            <a:endParaRPr>
              <a:solidFill>
                <a:srgbClr val="2D637F"/>
              </a:solidFill>
              <a:latin typeface="Georgia"/>
              <a:ea typeface="Georgia"/>
              <a:cs typeface="Georgia"/>
              <a:sym typeface="Georgia"/>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p:txBody>
      </p:sp>
      <p:sp>
        <p:nvSpPr>
          <p:cNvPr id="176" name="Google Shape;176;p2"/>
          <p:cNvSpPr/>
          <p:nvPr/>
        </p:nvSpPr>
        <p:spPr>
          <a:xfrm>
            <a:off x="1751689" y="1532675"/>
            <a:ext cx="445850" cy="476964"/>
          </a:xfrm>
          <a:prstGeom prs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2"/>
          <p:cNvSpPr/>
          <p:nvPr/>
        </p:nvSpPr>
        <p:spPr>
          <a:xfrm>
            <a:off x="6965750" y="855352"/>
            <a:ext cx="445850" cy="476964"/>
          </a:xfrm>
          <a:prstGeom prs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2"/>
          <p:cNvSpPr/>
          <p:nvPr/>
        </p:nvSpPr>
        <p:spPr>
          <a:xfrm>
            <a:off x="6965750" y="1491568"/>
            <a:ext cx="445850" cy="476964"/>
          </a:xfrm>
          <a:prstGeom prs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2"/>
          <p:cNvSpPr/>
          <p:nvPr/>
        </p:nvSpPr>
        <p:spPr>
          <a:xfrm>
            <a:off x="6965750" y="2125126"/>
            <a:ext cx="445850" cy="476964"/>
          </a:xfrm>
          <a:prstGeom prs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 name="Google Shape;180;p2"/>
          <p:cNvSpPr/>
          <p:nvPr/>
        </p:nvSpPr>
        <p:spPr>
          <a:xfrm>
            <a:off x="3551063" y="1499585"/>
            <a:ext cx="445850" cy="476964"/>
          </a:xfrm>
          <a:prstGeom prs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 name="Google Shape;181;p2"/>
          <p:cNvSpPr/>
          <p:nvPr/>
        </p:nvSpPr>
        <p:spPr>
          <a:xfrm>
            <a:off x="5010412" y="1505557"/>
            <a:ext cx="445850" cy="476964"/>
          </a:xfrm>
          <a:prstGeom prst="rightArrow">
            <a:avLst>
              <a:gd fmla="val 50000" name="adj1"/>
              <a:gd fmla="val 50000"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redis original wordmark&quot; Icon - Download for free – Iconduck" id="182" name="Google Shape;182;p2"/>
          <p:cNvPicPr preferRelativeResize="0"/>
          <p:nvPr/>
        </p:nvPicPr>
        <p:blipFill rotWithShape="1">
          <a:blip r:embed="rId4">
            <a:alphaModFix/>
          </a:blip>
          <a:srcRect b="0" l="0" r="0" t="0"/>
          <a:stretch/>
        </p:blipFill>
        <p:spPr>
          <a:xfrm>
            <a:off x="5660869" y="1424990"/>
            <a:ext cx="1033008" cy="9610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cc1d59d1c7_0_0"/>
          <p:cNvSpPr txBox="1"/>
          <p:nvPr>
            <p:ph type="title"/>
          </p:nvPr>
        </p:nvSpPr>
        <p:spPr>
          <a:xfrm>
            <a:off x="166600" y="326075"/>
            <a:ext cx="8138700" cy="11505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C28220"/>
                </a:solidFill>
              </a:rPr>
              <a:t>A trading system architecture using MongoDB for storing both live price data and trading signals</a:t>
            </a:r>
            <a:endParaRPr sz="2400">
              <a:solidFill>
                <a:srgbClr val="C28220"/>
              </a:solidFill>
            </a:endParaRPr>
          </a:p>
          <a:p>
            <a:pPr indent="0" lvl="0" marL="0" rtl="0" algn="l">
              <a:spcBef>
                <a:spcPts val="1500"/>
              </a:spcBef>
              <a:spcAft>
                <a:spcPts val="0"/>
              </a:spcAft>
              <a:buNone/>
            </a:pPr>
            <a:r>
              <a:t/>
            </a:r>
            <a:endParaRPr/>
          </a:p>
        </p:txBody>
      </p:sp>
      <p:sp>
        <p:nvSpPr>
          <p:cNvPr id="188" name="Google Shape;188;g2cc1d59d1c7_0_0"/>
          <p:cNvSpPr txBox="1"/>
          <p:nvPr/>
        </p:nvSpPr>
        <p:spPr>
          <a:xfrm>
            <a:off x="457200" y="3575550"/>
            <a:ext cx="4081500" cy="2593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u="sng">
                <a:solidFill>
                  <a:srgbClr val="2D637F"/>
                </a:solidFill>
                <a:latin typeface="Georgia"/>
                <a:ea typeface="Georgia"/>
                <a:cs typeface="Georgia"/>
                <a:sym typeface="Georgia"/>
              </a:rPr>
              <a:t>A</a:t>
            </a:r>
            <a:r>
              <a:rPr b="1" lang="en-US" u="sng">
                <a:solidFill>
                  <a:srgbClr val="2D637F"/>
                </a:solidFill>
                <a:latin typeface="Georgia"/>
                <a:ea typeface="Georgia"/>
                <a:cs typeface="Georgia"/>
                <a:sym typeface="Georgia"/>
              </a:rPr>
              <a:t> trading system architecture using MongoDB </a:t>
            </a:r>
            <a:endParaRPr b="1" u="sng">
              <a:solidFill>
                <a:srgbClr val="2D637F"/>
              </a:solidFill>
              <a:latin typeface="Georgia"/>
              <a:ea typeface="Georgia"/>
              <a:cs typeface="Georgia"/>
              <a:sym typeface="Georgia"/>
            </a:endParaRPr>
          </a:p>
          <a:p>
            <a:pPr indent="0" lvl="0" marL="0" rtl="0" algn="l">
              <a:lnSpc>
                <a:spcPct val="150000"/>
              </a:lnSpc>
              <a:spcBef>
                <a:spcPts val="0"/>
              </a:spcBef>
              <a:spcAft>
                <a:spcPts val="0"/>
              </a:spcAft>
              <a:buNone/>
            </a:pPr>
            <a:r>
              <a:rPr lang="en-US" sz="1200">
                <a:solidFill>
                  <a:srgbClr val="2D637F"/>
                </a:solidFill>
                <a:latin typeface="Georgia"/>
                <a:ea typeface="Georgia"/>
                <a:cs typeface="Georgia"/>
                <a:sym typeface="Georgia"/>
              </a:rPr>
              <a:t>Data Ingestion and Storage:</a:t>
            </a:r>
            <a:endParaRPr sz="1200">
              <a:solidFill>
                <a:srgbClr val="2D637F"/>
              </a:solidFill>
              <a:latin typeface="Georgia"/>
              <a:ea typeface="Georgia"/>
              <a:cs typeface="Georgia"/>
              <a:sym typeface="Georgia"/>
            </a:endParaRPr>
          </a:p>
          <a:p>
            <a:pPr indent="0" lvl="0" marL="0" rtl="0" algn="l">
              <a:lnSpc>
                <a:spcPct val="150000"/>
              </a:lnSpc>
              <a:spcBef>
                <a:spcPts val="0"/>
              </a:spcBef>
              <a:spcAft>
                <a:spcPts val="0"/>
              </a:spcAft>
              <a:buNone/>
            </a:pPr>
            <a:r>
              <a:rPr lang="en-US" sz="1200">
                <a:solidFill>
                  <a:srgbClr val="2D637F"/>
                </a:solidFill>
                <a:latin typeface="Georgia"/>
                <a:ea typeface="Georgia"/>
                <a:cs typeface="Georgia"/>
                <a:sym typeface="Georgia"/>
              </a:rPr>
              <a:t>Machine Learning Model Integration:</a:t>
            </a:r>
            <a:endParaRPr sz="1200">
              <a:solidFill>
                <a:srgbClr val="2D637F"/>
              </a:solidFill>
              <a:latin typeface="Georgia"/>
              <a:ea typeface="Georgia"/>
              <a:cs typeface="Georgia"/>
              <a:sym typeface="Georgia"/>
            </a:endParaRPr>
          </a:p>
          <a:p>
            <a:pPr indent="0" lvl="0" marL="0" rtl="0" algn="l">
              <a:lnSpc>
                <a:spcPct val="150000"/>
              </a:lnSpc>
              <a:spcBef>
                <a:spcPts val="0"/>
              </a:spcBef>
              <a:spcAft>
                <a:spcPts val="0"/>
              </a:spcAft>
              <a:buNone/>
            </a:pPr>
            <a:r>
              <a:rPr lang="en-US" sz="1200">
                <a:solidFill>
                  <a:srgbClr val="2D637F"/>
                </a:solidFill>
                <a:latin typeface="Georgia"/>
                <a:ea typeface="Georgia"/>
                <a:cs typeface="Georgia"/>
                <a:sym typeface="Georgia"/>
              </a:rPr>
              <a:t>Trading Execution:</a:t>
            </a:r>
            <a:endParaRPr sz="1200">
              <a:solidFill>
                <a:srgbClr val="2D637F"/>
              </a:solidFill>
              <a:latin typeface="Georgia"/>
              <a:ea typeface="Georgia"/>
              <a:cs typeface="Georgia"/>
              <a:sym typeface="Georgia"/>
            </a:endParaRPr>
          </a:p>
          <a:p>
            <a:pPr indent="0" lvl="0" marL="0" rtl="0" algn="l">
              <a:lnSpc>
                <a:spcPct val="150000"/>
              </a:lnSpc>
              <a:spcBef>
                <a:spcPts val="0"/>
              </a:spcBef>
              <a:spcAft>
                <a:spcPts val="0"/>
              </a:spcAft>
              <a:buNone/>
            </a:pPr>
            <a:r>
              <a:rPr lang="en-US" sz="1200">
                <a:solidFill>
                  <a:srgbClr val="2D637F"/>
                </a:solidFill>
                <a:latin typeface="Georgia"/>
                <a:ea typeface="Georgia"/>
                <a:cs typeface="Georgia"/>
                <a:sym typeface="Georgia"/>
              </a:rPr>
              <a:t>Long-Term Storage and Analysis:</a:t>
            </a:r>
            <a:endParaRPr sz="1200">
              <a:solidFill>
                <a:srgbClr val="2D637F"/>
              </a:solidFill>
              <a:latin typeface="Georgia"/>
              <a:ea typeface="Georgia"/>
              <a:cs typeface="Georgia"/>
              <a:sym typeface="Georgia"/>
            </a:endParaRPr>
          </a:p>
          <a:p>
            <a:pPr indent="0" lvl="0" marL="0" rtl="0" algn="l">
              <a:lnSpc>
                <a:spcPct val="150000"/>
              </a:lnSpc>
              <a:spcBef>
                <a:spcPts val="0"/>
              </a:spcBef>
              <a:spcAft>
                <a:spcPts val="0"/>
              </a:spcAft>
              <a:buNone/>
            </a:pPr>
            <a:r>
              <a:rPr lang="en-US" sz="1200">
                <a:solidFill>
                  <a:srgbClr val="2D637F"/>
                </a:solidFill>
                <a:latin typeface="Georgia"/>
                <a:ea typeface="Georgia"/>
                <a:cs typeface="Georgia"/>
                <a:sym typeface="Georgia"/>
              </a:rPr>
              <a:t>Integration with Third-Party Data Providers:</a:t>
            </a:r>
            <a:endParaRPr sz="1200">
              <a:solidFill>
                <a:srgbClr val="2D637F"/>
              </a:solidFill>
              <a:latin typeface="Georgia"/>
              <a:ea typeface="Georgia"/>
              <a:cs typeface="Georgia"/>
              <a:sym typeface="Georgia"/>
            </a:endParaRPr>
          </a:p>
          <a:p>
            <a:pPr indent="0" lvl="0" marL="0" rtl="0" algn="l">
              <a:lnSpc>
                <a:spcPct val="115000"/>
              </a:lnSpc>
              <a:spcBef>
                <a:spcPts val="1500"/>
              </a:spcBef>
              <a:spcAft>
                <a:spcPts val="1500"/>
              </a:spcAft>
              <a:buNone/>
            </a:pPr>
            <a:r>
              <a:t/>
            </a:r>
            <a:endParaRPr sz="1200">
              <a:solidFill>
                <a:schemeClr val="dk1"/>
              </a:solidFill>
              <a:latin typeface="Georgia"/>
              <a:ea typeface="Georgia"/>
              <a:cs typeface="Georgia"/>
              <a:sym typeface="Georgia"/>
            </a:endParaRPr>
          </a:p>
        </p:txBody>
      </p:sp>
      <p:pic>
        <p:nvPicPr>
          <p:cNvPr id="189" name="Google Shape;189;g2cc1d59d1c7_0_0"/>
          <p:cNvPicPr preferRelativeResize="0"/>
          <p:nvPr/>
        </p:nvPicPr>
        <p:blipFill>
          <a:blip r:embed="rId3">
            <a:alphaModFix/>
          </a:blip>
          <a:stretch>
            <a:fillRect/>
          </a:stretch>
        </p:blipFill>
        <p:spPr>
          <a:xfrm>
            <a:off x="763550" y="948525"/>
            <a:ext cx="7441075" cy="2703225"/>
          </a:xfrm>
          <a:prstGeom prst="rect">
            <a:avLst/>
          </a:prstGeom>
          <a:noFill/>
          <a:ln>
            <a:noFill/>
          </a:ln>
        </p:spPr>
      </p:pic>
      <p:sp>
        <p:nvSpPr>
          <p:cNvPr id="190" name="Google Shape;190;g2cc1d59d1c7_0_0"/>
          <p:cNvSpPr txBox="1"/>
          <p:nvPr/>
        </p:nvSpPr>
        <p:spPr>
          <a:xfrm>
            <a:off x="4932700" y="3903975"/>
            <a:ext cx="42114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 </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"_id": ObjectId("609c85a065b9e7baf6b0a25f"),</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  "symbol": "AAPL",</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  "name": "Apple Inc.",</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  "price": 150.25,</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  "timestamp": ISODate("2024-04-14T08:30:00Z")</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rPr lang="en-US">
                <a:solidFill>
                  <a:srgbClr val="2D637F"/>
                </a:solidFill>
                <a:latin typeface="Georgia"/>
                <a:ea typeface="Georgia"/>
                <a:cs typeface="Georgia"/>
                <a:sym typeface="Georgia"/>
              </a:rPr>
              <a:t>}</a:t>
            </a:r>
            <a:endParaRPr>
              <a:solidFill>
                <a:srgbClr val="2D637F"/>
              </a:solidFill>
              <a:latin typeface="Georgia"/>
              <a:ea typeface="Georgia"/>
              <a:cs typeface="Georgia"/>
              <a:sym typeface="Georgia"/>
            </a:endParaRPr>
          </a:p>
          <a:p>
            <a:pPr indent="0" lvl="0" marL="0" rtl="0" algn="l">
              <a:lnSpc>
                <a:spcPct val="115000"/>
              </a:lnSpc>
              <a:spcBef>
                <a:spcPts val="0"/>
              </a:spcBef>
              <a:spcAft>
                <a:spcPts val="0"/>
              </a:spcAft>
              <a:buNone/>
            </a:pPr>
            <a:r>
              <a:t/>
            </a:r>
            <a:endParaRPr>
              <a:latin typeface="Georgia"/>
              <a:ea typeface="Georgia"/>
              <a:cs typeface="Georgia"/>
              <a:sym typeface="Georgia"/>
            </a:endParaRPr>
          </a:p>
        </p:txBody>
      </p:sp>
      <p:sp>
        <p:nvSpPr>
          <p:cNvPr id="191" name="Google Shape;191;g2cc1d59d1c7_0_0"/>
          <p:cNvSpPr txBox="1"/>
          <p:nvPr/>
        </p:nvSpPr>
        <p:spPr>
          <a:xfrm>
            <a:off x="4844550" y="3607850"/>
            <a:ext cx="16557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rgbClr val="2D637F"/>
                </a:solidFill>
                <a:latin typeface="Georgia"/>
                <a:ea typeface="Georgia"/>
                <a:cs typeface="Georgia"/>
                <a:sym typeface="Georgia"/>
              </a:rPr>
              <a:t>Data Example</a:t>
            </a:r>
            <a:endParaRPr b="1" u="sng">
              <a:solidFill>
                <a:srgbClr val="2D637F"/>
              </a:solidFill>
              <a:latin typeface="Georgia"/>
              <a:ea typeface="Georgia"/>
              <a:cs typeface="Georgia"/>
              <a:sym typeface="Georgia"/>
            </a:endParaRPr>
          </a:p>
        </p:txBody>
      </p:sp>
      <p:pic>
        <p:nvPicPr>
          <p:cNvPr id="192" name="Google Shape;192;g2cc1d59d1c7_0_0"/>
          <p:cNvPicPr preferRelativeResize="0"/>
          <p:nvPr/>
        </p:nvPicPr>
        <p:blipFill>
          <a:blip r:embed="rId4">
            <a:alphaModFix/>
          </a:blip>
          <a:stretch>
            <a:fillRect/>
          </a:stretch>
        </p:blipFill>
        <p:spPr>
          <a:xfrm>
            <a:off x="541450" y="1085950"/>
            <a:ext cx="1655700" cy="213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6ed762b81b_17_0"/>
          <p:cNvSpPr txBox="1"/>
          <p:nvPr>
            <p:ph type="title"/>
          </p:nvPr>
        </p:nvSpPr>
        <p:spPr>
          <a:xfrm>
            <a:off x="166600" y="326075"/>
            <a:ext cx="8138700" cy="11505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C28220"/>
                </a:solidFill>
              </a:rPr>
              <a:t>Conclusion</a:t>
            </a:r>
            <a:endParaRPr sz="2400">
              <a:solidFill>
                <a:srgbClr val="C28220"/>
              </a:solidFill>
            </a:endParaRPr>
          </a:p>
          <a:p>
            <a:pPr indent="0" lvl="0" marL="0" rtl="0" algn="l">
              <a:spcBef>
                <a:spcPts val="1500"/>
              </a:spcBef>
              <a:spcAft>
                <a:spcPts val="0"/>
              </a:spcAft>
              <a:buNone/>
            </a:pPr>
            <a:r>
              <a:t/>
            </a:r>
            <a:endParaRPr/>
          </a:p>
        </p:txBody>
      </p:sp>
      <p:sp>
        <p:nvSpPr>
          <p:cNvPr id="198" name="Google Shape;198;g26ed762b81b_17_0"/>
          <p:cNvSpPr txBox="1"/>
          <p:nvPr>
            <p:ph idx="1" type="body"/>
          </p:nvPr>
        </p:nvSpPr>
        <p:spPr>
          <a:xfrm>
            <a:off x="470175" y="1041325"/>
            <a:ext cx="7740600" cy="4285200"/>
          </a:xfrm>
          <a:prstGeom prst="rect">
            <a:avLst/>
          </a:prstGeom>
        </p:spPr>
        <p:txBody>
          <a:bodyPr anchorCtr="0" anchor="t" bIns="45700" lIns="91425" spcFirstLastPara="1" rIns="91425" wrap="square" tIns="45700">
            <a:noAutofit/>
          </a:bodyPr>
          <a:lstStyle/>
          <a:p>
            <a:pPr indent="-336550" lvl="0" marL="457200" rtl="0" algn="l">
              <a:lnSpc>
                <a:spcPct val="200000"/>
              </a:lnSpc>
              <a:spcBef>
                <a:spcPts val="360"/>
              </a:spcBef>
              <a:spcAft>
                <a:spcPts val="0"/>
              </a:spcAft>
              <a:buSzPts val="1700"/>
              <a:buFont typeface="Georgia"/>
              <a:buChar char="•"/>
            </a:pPr>
            <a:r>
              <a:rPr lang="en-US" sz="1700">
                <a:latin typeface="Georgia"/>
                <a:ea typeface="Georgia"/>
                <a:cs typeface="Georgia"/>
                <a:sym typeface="Georgia"/>
              </a:rPr>
              <a:t>Financial services companies </a:t>
            </a:r>
            <a:r>
              <a:rPr lang="en-US" sz="1700">
                <a:latin typeface="Georgia"/>
                <a:ea typeface="Georgia"/>
                <a:cs typeface="Georgia"/>
                <a:sym typeface="Georgia"/>
              </a:rPr>
              <a:t>need to continually</a:t>
            </a:r>
            <a:r>
              <a:rPr lang="en-US" sz="1700">
                <a:latin typeface="Georgia"/>
                <a:ea typeface="Georgia"/>
                <a:cs typeface="Georgia"/>
                <a:sym typeface="Georgia"/>
              </a:rPr>
              <a:t> update their </a:t>
            </a:r>
            <a:r>
              <a:rPr lang="en-US" sz="1700">
                <a:latin typeface="Georgia"/>
                <a:ea typeface="Georgia"/>
                <a:cs typeface="Georgia"/>
                <a:sym typeface="Georgia"/>
              </a:rPr>
              <a:t>tech stack </a:t>
            </a:r>
            <a:r>
              <a:rPr lang="en-US" sz="1700">
                <a:latin typeface="Georgia"/>
                <a:ea typeface="Georgia"/>
                <a:cs typeface="Georgia"/>
                <a:sym typeface="Georgia"/>
              </a:rPr>
              <a:t>to </a:t>
            </a:r>
            <a:r>
              <a:rPr lang="en-US" sz="1700">
                <a:latin typeface="Georgia"/>
                <a:ea typeface="Georgia"/>
                <a:cs typeface="Georgia"/>
                <a:sym typeface="Georgia"/>
              </a:rPr>
              <a:t>compete in the industry and</a:t>
            </a:r>
            <a:r>
              <a:rPr lang="en-US" sz="1700">
                <a:latin typeface="Georgia"/>
                <a:ea typeface="Georgia"/>
                <a:cs typeface="Georgia"/>
                <a:sym typeface="Georgia"/>
              </a:rPr>
              <a:t>.</a:t>
            </a:r>
            <a:endParaRPr sz="1700">
              <a:latin typeface="Georgia"/>
              <a:ea typeface="Georgia"/>
              <a:cs typeface="Georgia"/>
              <a:sym typeface="Georgia"/>
            </a:endParaRPr>
          </a:p>
          <a:p>
            <a:pPr indent="-336550" lvl="0" marL="457200" rtl="0" algn="l">
              <a:lnSpc>
                <a:spcPct val="200000"/>
              </a:lnSpc>
              <a:spcBef>
                <a:spcPts val="0"/>
              </a:spcBef>
              <a:spcAft>
                <a:spcPts val="0"/>
              </a:spcAft>
              <a:buSzPts val="1700"/>
              <a:buFont typeface="Georgia"/>
              <a:buChar char="•"/>
            </a:pPr>
            <a:r>
              <a:rPr lang="en-US" sz="1700">
                <a:latin typeface="Georgia"/>
                <a:ea typeface="Georgia"/>
                <a:cs typeface="Georgia"/>
                <a:sym typeface="Georgia"/>
              </a:rPr>
              <a:t>Gra</a:t>
            </a:r>
            <a:r>
              <a:rPr lang="en-US" sz="1700">
                <a:latin typeface="Georgia"/>
                <a:ea typeface="Georgia"/>
                <a:cs typeface="Georgia"/>
                <a:sym typeface="Georgia"/>
              </a:rPr>
              <a:t>phi</a:t>
            </a:r>
            <a:r>
              <a:rPr lang="en-US" sz="1700">
                <a:latin typeface="Georgia"/>
                <a:ea typeface="Georgia"/>
                <a:cs typeface="Georgia"/>
                <a:sym typeface="Georgia"/>
              </a:rPr>
              <a:t>ng algorithms are a unique and exci</a:t>
            </a:r>
            <a:r>
              <a:rPr lang="en-US" sz="1700">
                <a:latin typeface="Georgia"/>
                <a:ea typeface="Georgia"/>
                <a:cs typeface="Georgia"/>
                <a:sym typeface="Georgia"/>
              </a:rPr>
              <a:t>ti</a:t>
            </a:r>
            <a:r>
              <a:rPr lang="en-US" sz="1700">
                <a:latin typeface="Georgia"/>
                <a:ea typeface="Georgia"/>
                <a:cs typeface="Georgia"/>
                <a:sym typeface="Georgia"/>
              </a:rPr>
              <a:t>ng new way to construct diversified </a:t>
            </a:r>
            <a:r>
              <a:rPr lang="en-US" sz="1700">
                <a:latin typeface="Georgia"/>
                <a:ea typeface="Georgia"/>
                <a:cs typeface="Georgia"/>
                <a:sym typeface="Georgia"/>
              </a:rPr>
              <a:t>portfolios</a:t>
            </a:r>
            <a:r>
              <a:rPr lang="en-US" sz="1700">
                <a:latin typeface="Georgia"/>
                <a:ea typeface="Georgia"/>
                <a:cs typeface="Georgia"/>
                <a:sym typeface="Georgia"/>
              </a:rPr>
              <a:t>.</a:t>
            </a:r>
            <a:endParaRPr sz="1700">
              <a:latin typeface="Georgia"/>
              <a:ea typeface="Georgia"/>
              <a:cs typeface="Georgia"/>
              <a:sym typeface="Georgia"/>
            </a:endParaRPr>
          </a:p>
          <a:p>
            <a:pPr indent="-336550" lvl="0" marL="457200" rtl="0" algn="l">
              <a:lnSpc>
                <a:spcPct val="200000"/>
              </a:lnSpc>
              <a:spcBef>
                <a:spcPts val="0"/>
              </a:spcBef>
              <a:spcAft>
                <a:spcPts val="0"/>
              </a:spcAft>
              <a:buSzPts val="1700"/>
              <a:buFont typeface="Georgia"/>
              <a:buChar char="•"/>
            </a:pPr>
            <a:r>
              <a:rPr lang="en-US" sz="1700">
                <a:latin typeface="Georgia"/>
                <a:ea typeface="Georgia"/>
                <a:cs typeface="Georgia"/>
                <a:sym typeface="Georgia"/>
              </a:rPr>
              <a:t>Using a combination of </a:t>
            </a:r>
            <a:r>
              <a:rPr lang="en-US" sz="1700">
                <a:latin typeface="Georgia"/>
                <a:ea typeface="Georgia"/>
                <a:cs typeface="Georgia"/>
                <a:sym typeface="Georgia"/>
              </a:rPr>
              <a:t>Redis and MongoDB</a:t>
            </a:r>
            <a:r>
              <a:rPr lang="en-US" sz="1700">
                <a:latin typeface="Georgia"/>
                <a:ea typeface="Georgia"/>
                <a:cs typeface="Georgia"/>
                <a:sym typeface="Georgia"/>
              </a:rPr>
              <a:t>, companies can provide clients with timely information and analytics.</a:t>
            </a:r>
            <a:endParaRPr sz="1700">
              <a:latin typeface="Georgia"/>
              <a:ea typeface="Georgia"/>
              <a:cs typeface="Georgia"/>
              <a:sym typeface="Georgia"/>
            </a:endParaRPr>
          </a:p>
          <a:p>
            <a:pPr indent="-336550" lvl="0" marL="457200" rtl="0" algn="l">
              <a:lnSpc>
                <a:spcPct val="200000"/>
              </a:lnSpc>
              <a:spcBef>
                <a:spcPts val="0"/>
              </a:spcBef>
              <a:spcAft>
                <a:spcPts val="0"/>
              </a:spcAft>
              <a:buSzPts val="1700"/>
              <a:buFont typeface="Georgia"/>
              <a:buChar char="•"/>
            </a:pPr>
            <a:r>
              <a:rPr lang="en-US" sz="1700">
                <a:latin typeface="Georgia"/>
                <a:ea typeface="Georgia"/>
                <a:cs typeface="Georgia"/>
                <a:sym typeface="Georgia"/>
              </a:rPr>
              <a:t>These methods would help many financial institutions improve the services they offer to customers.</a:t>
            </a:r>
            <a:endParaRPr sz="17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pic>
        <p:nvPicPr>
          <p:cNvPr id="41" name="Google Shape;41;g2cca70e2862_0_11"/>
          <p:cNvPicPr preferRelativeResize="0"/>
          <p:nvPr/>
        </p:nvPicPr>
        <p:blipFill rotWithShape="1">
          <a:blip r:embed="rId3">
            <a:alphaModFix/>
          </a:blip>
          <a:srcRect b="38392" l="25856" r="24506" t="8761"/>
          <a:stretch/>
        </p:blipFill>
        <p:spPr>
          <a:xfrm>
            <a:off x="6516012" y="3135388"/>
            <a:ext cx="1868652" cy="1989375"/>
          </a:xfrm>
          <a:prstGeom prst="rect">
            <a:avLst/>
          </a:prstGeom>
          <a:noFill/>
          <a:ln>
            <a:noFill/>
          </a:ln>
        </p:spPr>
      </p:pic>
      <p:pic>
        <p:nvPicPr>
          <p:cNvPr id="42" name="Google Shape;42;g2cca70e2862_0_11"/>
          <p:cNvPicPr preferRelativeResize="0"/>
          <p:nvPr/>
        </p:nvPicPr>
        <p:blipFill>
          <a:blip r:embed="rId4">
            <a:alphaModFix/>
          </a:blip>
          <a:stretch>
            <a:fillRect/>
          </a:stretch>
        </p:blipFill>
        <p:spPr>
          <a:xfrm>
            <a:off x="414650" y="1333050"/>
            <a:ext cx="2388924" cy="896575"/>
          </a:xfrm>
          <a:prstGeom prst="rect">
            <a:avLst/>
          </a:prstGeom>
          <a:noFill/>
          <a:ln>
            <a:noFill/>
          </a:ln>
        </p:spPr>
      </p:pic>
      <p:pic>
        <p:nvPicPr>
          <p:cNvPr descr="redis original wordmark&quot; Icon - Download for free – Iconduck" id="43" name="Google Shape;43;g2cca70e2862_0_11"/>
          <p:cNvPicPr preferRelativeResize="0"/>
          <p:nvPr/>
        </p:nvPicPr>
        <p:blipFill rotWithShape="1">
          <a:blip r:embed="rId5">
            <a:alphaModFix/>
          </a:blip>
          <a:srcRect b="0" l="0" r="0" t="0"/>
          <a:stretch/>
        </p:blipFill>
        <p:spPr>
          <a:xfrm>
            <a:off x="6727225" y="1185176"/>
            <a:ext cx="1446250" cy="1345423"/>
          </a:xfrm>
          <a:prstGeom prst="rect">
            <a:avLst/>
          </a:prstGeom>
          <a:noFill/>
          <a:ln>
            <a:noFill/>
          </a:ln>
        </p:spPr>
      </p:pic>
      <p:pic>
        <p:nvPicPr>
          <p:cNvPr id="44" name="Google Shape;44;g2cca70e2862_0_11"/>
          <p:cNvPicPr preferRelativeResize="0"/>
          <p:nvPr/>
        </p:nvPicPr>
        <p:blipFill>
          <a:blip r:embed="rId6">
            <a:alphaModFix/>
          </a:blip>
          <a:stretch>
            <a:fillRect/>
          </a:stretch>
        </p:blipFill>
        <p:spPr>
          <a:xfrm>
            <a:off x="3298400" y="1409737"/>
            <a:ext cx="2628450" cy="725200"/>
          </a:xfrm>
          <a:prstGeom prst="rect">
            <a:avLst/>
          </a:prstGeom>
          <a:noFill/>
          <a:ln>
            <a:noFill/>
          </a:ln>
        </p:spPr>
      </p:pic>
      <p:pic>
        <p:nvPicPr>
          <p:cNvPr id="45" name="Google Shape;45;g2cca70e2862_0_11"/>
          <p:cNvPicPr preferRelativeResize="0"/>
          <p:nvPr/>
        </p:nvPicPr>
        <p:blipFill>
          <a:blip r:embed="rId7">
            <a:alphaModFix/>
          </a:blip>
          <a:stretch>
            <a:fillRect/>
          </a:stretch>
        </p:blipFill>
        <p:spPr>
          <a:xfrm>
            <a:off x="335512" y="3024689"/>
            <a:ext cx="2547201" cy="1917599"/>
          </a:xfrm>
          <a:prstGeom prst="rect">
            <a:avLst/>
          </a:prstGeom>
          <a:noFill/>
          <a:ln>
            <a:noFill/>
          </a:ln>
        </p:spPr>
      </p:pic>
      <p:pic>
        <p:nvPicPr>
          <p:cNvPr id="46" name="Google Shape;46;g2cca70e2862_0_11"/>
          <p:cNvPicPr preferRelativeResize="0"/>
          <p:nvPr/>
        </p:nvPicPr>
        <p:blipFill rotWithShape="1">
          <a:blip r:embed="rId8">
            <a:alphaModFix/>
          </a:blip>
          <a:srcRect b="15131" l="0" r="52121" t="0"/>
          <a:stretch/>
        </p:blipFill>
        <p:spPr>
          <a:xfrm>
            <a:off x="3298400" y="2842213"/>
            <a:ext cx="2547200" cy="2282550"/>
          </a:xfrm>
          <a:prstGeom prst="rect">
            <a:avLst/>
          </a:prstGeom>
          <a:noFill/>
          <a:ln>
            <a:noFill/>
          </a:ln>
        </p:spPr>
      </p:pic>
      <p:sp>
        <p:nvSpPr>
          <p:cNvPr id="47" name="Google Shape;47;g2cca70e2862_0_11"/>
          <p:cNvSpPr txBox="1"/>
          <p:nvPr>
            <p:ph type="title"/>
          </p:nvPr>
        </p:nvSpPr>
        <p:spPr>
          <a:xfrm>
            <a:off x="261743" y="130302"/>
            <a:ext cx="8349900" cy="602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400"/>
              <a:t>Going Beyond Tabular Data</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id="52" name="Google Shape;52;g2cca70e2862_0_17"/>
          <p:cNvPicPr preferRelativeResize="0"/>
          <p:nvPr/>
        </p:nvPicPr>
        <p:blipFill>
          <a:blip r:embed="rId3">
            <a:alphaModFix/>
          </a:blip>
          <a:stretch>
            <a:fillRect/>
          </a:stretch>
        </p:blipFill>
        <p:spPr>
          <a:xfrm>
            <a:off x="231663" y="295850"/>
            <a:ext cx="2540850" cy="2540850"/>
          </a:xfrm>
          <a:prstGeom prst="rect">
            <a:avLst/>
          </a:prstGeom>
          <a:noFill/>
          <a:ln>
            <a:noFill/>
          </a:ln>
        </p:spPr>
      </p:pic>
      <p:pic>
        <p:nvPicPr>
          <p:cNvPr id="53" name="Google Shape;53;g2cca70e2862_0_17"/>
          <p:cNvPicPr preferRelativeResize="0"/>
          <p:nvPr/>
        </p:nvPicPr>
        <p:blipFill>
          <a:blip r:embed="rId4">
            <a:alphaModFix/>
          </a:blip>
          <a:stretch>
            <a:fillRect/>
          </a:stretch>
        </p:blipFill>
        <p:spPr>
          <a:xfrm>
            <a:off x="519401" y="3189525"/>
            <a:ext cx="2392425" cy="1956400"/>
          </a:xfrm>
          <a:prstGeom prst="rect">
            <a:avLst/>
          </a:prstGeom>
          <a:noFill/>
          <a:ln>
            <a:noFill/>
          </a:ln>
        </p:spPr>
      </p:pic>
      <p:pic>
        <p:nvPicPr>
          <p:cNvPr id="54" name="Google Shape;54;g2cca70e2862_0_17"/>
          <p:cNvPicPr preferRelativeResize="0"/>
          <p:nvPr/>
        </p:nvPicPr>
        <p:blipFill>
          <a:blip r:embed="rId5">
            <a:alphaModFix/>
          </a:blip>
          <a:stretch>
            <a:fillRect/>
          </a:stretch>
        </p:blipFill>
        <p:spPr>
          <a:xfrm>
            <a:off x="5511525" y="645649"/>
            <a:ext cx="2875400" cy="1692400"/>
          </a:xfrm>
          <a:prstGeom prst="rect">
            <a:avLst/>
          </a:prstGeom>
          <a:noFill/>
          <a:ln>
            <a:noFill/>
          </a:ln>
        </p:spPr>
      </p:pic>
      <p:sp>
        <p:nvSpPr>
          <p:cNvPr id="55" name="Google Shape;55;g2cca70e2862_0_17"/>
          <p:cNvSpPr/>
          <p:nvPr/>
        </p:nvSpPr>
        <p:spPr>
          <a:xfrm>
            <a:off x="3443875" y="1279900"/>
            <a:ext cx="1347300" cy="4239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Sans"/>
              <a:ea typeface="Merriweather Sans"/>
              <a:cs typeface="Merriweather Sans"/>
              <a:sym typeface="Merriweather Sans"/>
            </a:endParaRPr>
          </a:p>
        </p:txBody>
      </p:sp>
      <p:sp>
        <p:nvSpPr>
          <p:cNvPr id="56" name="Google Shape;56;g2cca70e2862_0_17"/>
          <p:cNvSpPr/>
          <p:nvPr/>
        </p:nvSpPr>
        <p:spPr>
          <a:xfrm rot="9050650">
            <a:off x="3095024" y="2883805"/>
            <a:ext cx="2045007" cy="42385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Sans"/>
              <a:ea typeface="Merriweather Sans"/>
              <a:cs typeface="Merriweather Sans"/>
              <a:sym typeface="Merriweather Sans"/>
            </a:endParaRPr>
          </a:p>
        </p:txBody>
      </p:sp>
      <p:sp>
        <p:nvSpPr>
          <p:cNvPr id="57" name="Google Shape;57;g2cca70e2862_0_17"/>
          <p:cNvSpPr/>
          <p:nvPr/>
        </p:nvSpPr>
        <p:spPr>
          <a:xfrm>
            <a:off x="3333650" y="4487650"/>
            <a:ext cx="1347300" cy="4239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Sans"/>
              <a:ea typeface="Merriweather Sans"/>
              <a:cs typeface="Merriweather Sans"/>
              <a:sym typeface="Merriweather Sans"/>
            </a:endParaRPr>
          </a:p>
        </p:txBody>
      </p:sp>
      <p:sp>
        <p:nvSpPr>
          <p:cNvPr id="58" name="Google Shape;58;g2cca70e2862_0_17"/>
          <p:cNvSpPr txBox="1"/>
          <p:nvPr>
            <p:ph type="title"/>
          </p:nvPr>
        </p:nvSpPr>
        <p:spPr>
          <a:xfrm>
            <a:off x="225310" y="141981"/>
            <a:ext cx="8331600" cy="578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rPr lang="en-US" sz="2400"/>
              <a:t>Portfolio Diversification with Neo4J</a:t>
            </a:r>
            <a:endParaRPr sz="2400"/>
          </a:p>
          <a:p>
            <a:pPr indent="0" lvl="0" marL="0" rtl="0" algn="l">
              <a:lnSpc>
                <a:spcPct val="100000"/>
              </a:lnSpc>
              <a:spcBef>
                <a:spcPts val="0"/>
              </a:spcBef>
              <a:spcAft>
                <a:spcPts val="0"/>
              </a:spcAft>
              <a:buClr>
                <a:srgbClr val="C28220"/>
              </a:buClr>
              <a:buSzPts val="3000"/>
              <a:buFont typeface="Georgia"/>
              <a:buNone/>
            </a:pPr>
            <a:r>
              <a:t/>
            </a:r>
            <a:endParaRPr sz="2400"/>
          </a:p>
        </p:txBody>
      </p:sp>
      <p:pic>
        <p:nvPicPr>
          <p:cNvPr id="59" name="Google Shape;59;g2cca70e2862_0_17"/>
          <p:cNvPicPr preferRelativeResize="0"/>
          <p:nvPr/>
        </p:nvPicPr>
        <p:blipFill>
          <a:blip r:embed="rId6">
            <a:alphaModFix/>
          </a:blip>
          <a:stretch>
            <a:fillRect/>
          </a:stretch>
        </p:blipFill>
        <p:spPr>
          <a:xfrm>
            <a:off x="5475703" y="3189527"/>
            <a:ext cx="2947035" cy="264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g2cc8ef2cf24_0_52"/>
          <p:cNvPicPr preferRelativeResize="0"/>
          <p:nvPr/>
        </p:nvPicPr>
        <p:blipFill rotWithShape="1">
          <a:blip r:embed="rId3">
            <a:alphaModFix/>
          </a:blip>
          <a:srcRect b="0" l="17492" r="18854" t="0"/>
          <a:stretch/>
        </p:blipFill>
        <p:spPr>
          <a:xfrm>
            <a:off x="416625" y="1974175"/>
            <a:ext cx="2660905" cy="2701751"/>
          </a:xfrm>
          <a:prstGeom prst="rect">
            <a:avLst/>
          </a:prstGeom>
          <a:noFill/>
          <a:ln cap="flat" cmpd="sng" w="28575">
            <a:solidFill>
              <a:schemeClr val="dk2"/>
            </a:solidFill>
            <a:prstDash val="solid"/>
            <a:round/>
            <a:headEnd len="sm" w="sm" type="none"/>
            <a:tailEnd len="sm" w="sm" type="none"/>
          </a:ln>
        </p:spPr>
      </p:pic>
      <p:pic>
        <p:nvPicPr>
          <p:cNvPr id="65" name="Google Shape;65;g2cc8ef2cf24_0_52"/>
          <p:cNvPicPr preferRelativeResize="0"/>
          <p:nvPr/>
        </p:nvPicPr>
        <p:blipFill rotWithShape="1">
          <a:blip r:embed="rId4">
            <a:alphaModFix/>
          </a:blip>
          <a:srcRect b="0" l="16519" r="16760" t="0"/>
          <a:stretch/>
        </p:blipFill>
        <p:spPr>
          <a:xfrm>
            <a:off x="3251337" y="1974176"/>
            <a:ext cx="2650330" cy="2701750"/>
          </a:xfrm>
          <a:prstGeom prst="rect">
            <a:avLst/>
          </a:prstGeom>
          <a:noFill/>
          <a:ln cap="flat" cmpd="sng" w="28575">
            <a:solidFill>
              <a:schemeClr val="dk2"/>
            </a:solidFill>
            <a:prstDash val="solid"/>
            <a:round/>
            <a:headEnd len="sm" w="sm" type="none"/>
            <a:tailEnd len="sm" w="sm" type="none"/>
          </a:ln>
        </p:spPr>
      </p:pic>
      <p:pic>
        <p:nvPicPr>
          <p:cNvPr id="66" name="Google Shape;66;g2cc8ef2cf24_0_52"/>
          <p:cNvPicPr preferRelativeResize="0"/>
          <p:nvPr/>
        </p:nvPicPr>
        <p:blipFill rotWithShape="1">
          <a:blip r:embed="rId5">
            <a:alphaModFix/>
          </a:blip>
          <a:srcRect b="0" l="14403" r="18635" t="0"/>
          <a:stretch/>
        </p:blipFill>
        <p:spPr>
          <a:xfrm>
            <a:off x="6075475" y="1976313"/>
            <a:ext cx="2651761" cy="2697480"/>
          </a:xfrm>
          <a:prstGeom prst="rect">
            <a:avLst/>
          </a:prstGeom>
          <a:noFill/>
          <a:ln cap="flat" cmpd="sng" w="28575">
            <a:solidFill>
              <a:schemeClr val="dk2"/>
            </a:solidFill>
            <a:prstDash val="solid"/>
            <a:round/>
            <a:headEnd len="sm" w="sm" type="none"/>
            <a:tailEnd len="sm" w="sm" type="none"/>
          </a:ln>
        </p:spPr>
      </p:pic>
      <p:sp>
        <p:nvSpPr>
          <p:cNvPr id="67" name="Google Shape;67;g2cc8ef2cf24_0_52"/>
          <p:cNvSpPr txBox="1"/>
          <p:nvPr/>
        </p:nvSpPr>
        <p:spPr>
          <a:xfrm>
            <a:off x="481575" y="1255075"/>
            <a:ext cx="2595900" cy="398100"/>
          </a:xfrm>
          <a:prstGeom prst="rect">
            <a:avLst/>
          </a:prstGeom>
          <a:noFill/>
          <a:ln cap="flat" cmpd="sng" w="38100">
            <a:solidFill>
              <a:srgbClr val="C2822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2D637F"/>
                </a:solidFill>
                <a:latin typeface="Merriweather Sans"/>
                <a:ea typeface="Merriweather Sans"/>
                <a:cs typeface="Merriweather Sans"/>
                <a:sym typeface="Merriweather Sans"/>
              </a:rPr>
              <a:t>Minimum Spanning Tree</a:t>
            </a:r>
            <a:endParaRPr sz="1600">
              <a:solidFill>
                <a:srgbClr val="2D637F"/>
              </a:solidFill>
              <a:latin typeface="Merriweather Sans"/>
              <a:ea typeface="Merriweather Sans"/>
              <a:cs typeface="Merriweather Sans"/>
              <a:sym typeface="Merriweather Sans"/>
            </a:endParaRPr>
          </a:p>
        </p:txBody>
      </p:sp>
      <p:sp>
        <p:nvSpPr>
          <p:cNvPr id="68" name="Google Shape;68;g2cc8ef2cf24_0_52"/>
          <p:cNvSpPr txBox="1"/>
          <p:nvPr/>
        </p:nvSpPr>
        <p:spPr>
          <a:xfrm>
            <a:off x="3241437" y="1254225"/>
            <a:ext cx="2661000" cy="398100"/>
          </a:xfrm>
          <a:prstGeom prst="rect">
            <a:avLst/>
          </a:prstGeom>
          <a:noFill/>
          <a:ln cap="flat" cmpd="sng" w="38100">
            <a:solidFill>
              <a:srgbClr val="C2822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2D637F"/>
                </a:solidFill>
                <a:latin typeface="Merriweather Sans"/>
                <a:ea typeface="Merriweather Sans"/>
                <a:cs typeface="Merriweather Sans"/>
                <a:sym typeface="Merriweather Sans"/>
              </a:rPr>
              <a:t>Degree Centrality</a:t>
            </a:r>
            <a:endParaRPr sz="1600">
              <a:solidFill>
                <a:srgbClr val="2D637F"/>
              </a:solidFill>
              <a:latin typeface="Merriweather Sans"/>
              <a:ea typeface="Merriweather Sans"/>
              <a:cs typeface="Merriweather Sans"/>
              <a:sym typeface="Merriweather Sans"/>
            </a:endParaRPr>
          </a:p>
        </p:txBody>
      </p:sp>
      <p:sp>
        <p:nvSpPr>
          <p:cNvPr id="69" name="Google Shape;69;g2cc8ef2cf24_0_52"/>
          <p:cNvSpPr txBox="1"/>
          <p:nvPr/>
        </p:nvSpPr>
        <p:spPr>
          <a:xfrm>
            <a:off x="6066376" y="1255066"/>
            <a:ext cx="2661000" cy="398100"/>
          </a:xfrm>
          <a:prstGeom prst="rect">
            <a:avLst/>
          </a:prstGeom>
          <a:noFill/>
          <a:ln cap="flat" cmpd="sng" w="38100">
            <a:solidFill>
              <a:srgbClr val="C2822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2D637F"/>
                </a:solidFill>
                <a:latin typeface="Merriweather Sans"/>
                <a:ea typeface="Merriweather Sans"/>
                <a:cs typeface="Merriweather Sans"/>
                <a:sym typeface="Merriweather Sans"/>
              </a:rPr>
              <a:t>Louvain Modularity</a:t>
            </a:r>
            <a:endParaRPr sz="1600">
              <a:solidFill>
                <a:srgbClr val="2D637F"/>
              </a:solidFill>
              <a:latin typeface="Merriweather Sans"/>
              <a:ea typeface="Merriweather Sans"/>
              <a:cs typeface="Merriweather Sans"/>
              <a:sym typeface="Merriweather Sans"/>
            </a:endParaRPr>
          </a:p>
        </p:txBody>
      </p:sp>
      <p:sp>
        <p:nvSpPr>
          <p:cNvPr id="70" name="Google Shape;70;g2cc8ef2cf24_0_52"/>
          <p:cNvSpPr txBox="1"/>
          <p:nvPr>
            <p:ph type="title"/>
          </p:nvPr>
        </p:nvSpPr>
        <p:spPr>
          <a:xfrm>
            <a:off x="261743" y="130302"/>
            <a:ext cx="8349900" cy="602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C28220"/>
              </a:buClr>
              <a:buSzPts val="3000"/>
              <a:buFont typeface="Georgia"/>
              <a:buNone/>
            </a:pPr>
            <a:r>
              <a:rPr lang="en-US" sz="2400"/>
              <a:t>Our Graphing Algorithms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cc8ef2cf24_0_36"/>
          <p:cNvSpPr txBox="1"/>
          <p:nvPr>
            <p:ph idx="1" type="body"/>
          </p:nvPr>
        </p:nvSpPr>
        <p:spPr>
          <a:xfrm>
            <a:off x="457200" y="1250400"/>
            <a:ext cx="7740600" cy="4285200"/>
          </a:xfrm>
          <a:prstGeom prst="rect">
            <a:avLst/>
          </a:prstGeom>
        </p:spPr>
        <p:txBody>
          <a:bodyPr anchorCtr="0" anchor="t" bIns="45700" lIns="91425" spcFirstLastPara="1" rIns="91425" wrap="square" tIns="45700">
            <a:noAutofit/>
          </a:bodyPr>
          <a:lstStyle/>
          <a:p>
            <a:pPr indent="-336550" lvl="0" marL="457200" rtl="0" algn="l">
              <a:lnSpc>
                <a:spcPct val="200000"/>
              </a:lnSpc>
              <a:spcBef>
                <a:spcPts val="360"/>
              </a:spcBef>
              <a:spcAft>
                <a:spcPts val="0"/>
              </a:spcAft>
              <a:buSzPts val="1700"/>
              <a:buFont typeface="Georgia"/>
              <a:buChar char="•"/>
            </a:pPr>
            <a:r>
              <a:rPr lang="en-US" sz="1700">
                <a:latin typeface="Georgia"/>
                <a:ea typeface="Georgia"/>
                <a:cs typeface="Georgia"/>
                <a:sym typeface="Georgia"/>
              </a:rPr>
              <a:t>Minimum spanning trees have been used for years in finance to study the correlation between stocks [Millington &amp; Niranjan, 2020]</a:t>
            </a:r>
            <a:endParaRPr sz="1700">
              <a:latin typeface="Georgia"/>
              <a:ea typeface="Georgia"/>
              <a:cs typeface="Georgia"/>
              <a:sym typeface="Georgia"/>
            </a:endParaRPr>
          </a:p>
          <a:p>
            <a:pPr indent="-336550" lvl="0" marL="457200" rtl="0" algn="l">
              <a:lnSpc>
                <a:spcPct val="200000"/>
              </a:lnSpc>
              <a:spcBef>
                <a:spcPts val="0"/>
              </a:spcBef>
              <a:spcAft>
                <a:spcPts val="0"/>
              </a:spcAft>
              <a:buSzPts val="1700"/>
              <a:buFont typeface="Georgia"/>
              <a:buChar char="•"/>
            </a:pPr>
            <a:r>
              <a:rPr lang="en-US" sz="1700">
                <a:latin typeface="Georgia"/>
                <a:ea typeface="Georgia"/>
                <a:cs typeface="Georgia"/>
                <a:sym typeface="Georgia"/>
              </a:rPr>
              <a:t>Sectors tend to be located in branches, though not always the case. </a:t>
            </a:r>
            <a:endParaRPr sz="1700">
              <a:latin typeface="Georgia"/>
              <a:ea typeface="Georgia"/>
              <a:cs typeface="Georgia"/>
              <a:sym typeface="Georgia"/>
            </a:endParaRPr>
          </a:p>
          <a:p>
            <a:pPr indent="-336550" lvl="0" marL="457200" rtl="0" algn="l">
              <a:lnSpc>
                <a:spcPct val="200000"/>
              </a:lnSpc>
              <a:spcBef>
                <a:spcPts val="0"/>
              </a:spcBef>
              <a:spcAft>
                <a:spcPts val="0"/>
              </a:spcAft>
              <a:buSzPts val="1700"/>
              <a:buFont typeface="Georgia"/>
              <a:buChar char="•"/>
            </a:pPr>
            <a:r>
              <a:rPr lang="en-US" sz="1700">
                <a:latin typeface="Georgia"/>
                <a:ea typeface="Georgia"/>
                <a:cs typeface="Georgia"/>
                <a:sym typeface="Georgia"/>
              </a:rPr>
              <a:t>Stock MSTs tend to have central hubs.</a:t>
            </a:r>
            <a:endParaRPr sz="1700">
              <a:latin typeface="Georgia"/>
              <a:ea typeface="Georgia"/>
              <a:cs typeface="Georgia"/>
              <a:sym typeface="Georgia"/>
            </a:endParaRPr>
          </a:p>
          <a:p>
            <a:pPr indent="-336550" lvl="0" marL="457200" rtl="0" algn="l">
              <a:lnSpc>
                <a:spcPct val="200000"/>
              </a:lnSpc>
              <a:spcBef>
                <a:spcPts val="0"/>
              </a:spcBef>
              <a:spcAft>
                <a:spcPts val="0"/>
              </a:spcAft>
              <a:buSzPts val="1700"/>
              <a:buFont typeface="Georgia"/>
              <a:buChar char="•"/>
            </a:pPr>
            <a:r>
              <a:rPr lang="en-US" sz="1700">
                <a:latin typeface="Georgia"/>
                <a:ea typeface="Georgia"/>
                <a:cs typeface="Georgia"/>
                <a:sym typeface="Georgia"/>
              </a:rPr>
              <a:t>Different analysts </a:t>
            </a:r>
            <a:r>
              <a:rPr lang="en-US" sz="1700">
                <a:latin typeface="Georgia"/>
                <a:ea typeface="Georgia"/>
                <a:cs typeface="Georgia"/>
                <a:sym typeface="Georgia"/>
              </a:rPr>
              <a:t>disagree</a:t>
            </a:r>
            <a:r>
              <a:rPr lang="en-US" sz="1700">
                <a:latin typeface="Georgia"/>
                <a:ea typeface="Georgia"/>
                <a:cs typeface="Georgia"/>
                <a:sym typeface="Georgia"/>
              </a:rPr>
              <a:t> over whether to “central” nodes or “peripheral” nodes form a more risk-averse portfolio. </a:t>
            </a:r>
            <a:endParaRPr sz="1700">
              <a:latin typeface="Georgia"/>
              <a:ea typeface="Georgia"/>
              <a:cs typeface="Georgia"/>
              <a:sym typeface="Georgia"/>
            </a:endParaRPr>
          </a:p>
        </p:txBody>
      </p:sp>
      <p:sp>
        <p:nvSpPr>
          <p:cNvPr id="76" name="Google Shape;76;g2cc8ef2cf24_0_36"/>
          <p:cNvSpPr txBox="1"/>
          <p:nvPr>
            <p:ph type="title"/>
          </p:nvPr>
        </p:nvSpPr>
        <p:spPr>
          <a:xfrm>
            <a:off x="261743" y="130302"/>
            <a:ext cx="8349900" cy="602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C28220"/>
              </a:buClr>
              <a:buSzPts val="3000"/>
              <a:buFont typeface="Georgia"/>
              <a:buNone/>
            </a:pPr>
            <a:r>
              <a:rPr lang="en-US" sz="2400"/>
              <a:t>Minimum Spanning Trees in Finance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g2cc8ef2cf24_0_0"/>
          <p:cNvPicPr preferRelativeResize="0"/>
          <p:nvPr/>
        </p:nvPicPr>
        <p:blipFill>
          <a:blip r:embed="rId3">
            <a:alphaModFix/>
          </a:blip>
          <a:stretch>
            <a:fillRect/>
          </a:stretch>
        </p:blipFill>
        <p:spPr>
          <a:xfrm>
            <a:off x="850525" y="930400"/>
            <a:ext cx="7496751" cy="4698650"/>
          </a:xfrm>
          <a:prstGeom prst="rect">
            <a:avLst/>
          </a:prstGeom>
          <a:noFill/>
          <a:ln>
            <a:noFill/>
          </a:ln>
        </p:spPr>
      </p:pic>
      <p:sp>
        <p:nvSpPr>
          <p:cNvPr id="82" name="Google Shape;82;g2cc8ef2cf24_0_0"/>
          <p:cNvSpPr txBox="1"/>
          <p:nvPr>
            <p:ph type="title"/>
          </p:nvPr>
        </p:nvSpPr>
        <p:spPr>
          <a:xfrm>
            <a:off x="261743" y="130302"/>
            <a:ext cx="8349900" cy="602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C28220"/>
              </a:buClr>
              <a:buSzPts val="3000"/>
              <a:buFont typeface="Georgia"/>
              <a:buNone/>
            </a:pPr>
            <a:r>
              <a:rPr lang="en-US" sz="2400"/>
              <a:t>Minimum Spanning Tree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g2cc8ef2cf24_0_20"/>
          <p:cNvPicPr preferRelativeResize="0"/>
          <p:nvPr/>
        </p:nvPicPr>
        <p:blipFill>
          <a:blip r:embed="rId3">
            <a:alphaModFix/>
          </a:blip>
          <a:stretch>
            <a:fillRect/>
          </a:stretch>
        </p:blipFill>
        <p:spPr>
          <a:xfrm>
            <a:off x="1449125" y="869750"/>
            <a:ext cx="5975149" cy="4804126"/>
          </a:xfrm>
          <a:prstGeom prst="rect">
            <a:avLst/>
          </a:prstGeom>
          <a:noFill/>
          <a:ln>
            <a:noFill/>
          </a:ln>
        </p:spPr>
      </p:pic>
      <p:sp>
        <p:nvSpPr>
          <p:cNvPr id="88" name="Google Shape;88;g2cc8ef2cf24_0_20"/>
          <p:cNvSpPr txBox="1"/>
          <p:nvPr>
            <p:ph type="title"/>
          </p:nvPr>
        </p:nvSpPr>
        <p:spPr>
          <a:xfrm>
            <a:off x="261743" y="130302"/>
            <a:ext cx="8349900" cy="602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C28220"/>
              </a:buClr>
              <a:buSzPts val="3000"/>
              <a:buFont typeface="Georgia"/>
              <a:buNone/>
            </a:pPr>
            <a:r>
              <a:rPr lang="en-US" sz="2400"/>
              <a:t>The Central Nodes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cc8ef2cf24_0_42"/>
          <p:cNvSpPr txBox="1"/>
          <p:nvPr>
            <p:ph idx="1" type="body"/>
          </p:nvPr>
        </p:nvSpPr>
        <p:spPr>
          <a:xfrm>
            <a:off x="457200" y="1483525"/>
            <a:ext cx="7740600" cy="3290100"/>
          </a:xfrm>
          <a:prstGeom prst="rect">
            <a:avLst/>
          </a:prstGeom>
        </p:spPr>
        <p:txBody>
          <a:bodyPr anchorCtr="0" anchor="t" bIns="45700" lIns="91425" spcFirstLastPara="1" rIns="91425" wrap="square" tIns="45700">
            <a:noAutofit/>
          </a:bodyPr>
          <a:lstStyle/>
          <a:p>
            <a:pPr indent="-336550" lvl="0" marL="457200" rtl="0" algn="l">
              <a:lnSpc>
                <a:spcPct val="200000"/>
              </a:lnSpc>
              <a:spcBef>
                <a:spcPts val="360"/>
              </a:spcBef>
              <a:spcAft>
                <a:spcPts val="0"/>
              </a:spcAft>
              <a:buSzPts val="1700"/>
              <a:buFont typeface="Georgia"/>
              <a:buChar char="•"/>
            </a:pPr>
            <a:r>
              <a:rPr lang="en-US" sz="1700">
                <a:latin typeface="Georgia"/>
                <a:ea typeface="Georgia"/>
                <a:cs typeface="Georgia"/>
                <a:sym typeface="Georgia"/>
              </a:rPr>
              <a:t>To study only the most important correlations, we take each stock and retain </a:t>
            </a:r>
            <a:r>
              <a:rPr lang="en-US" sz="1700">
                <a:latin typeface="Georgia"/>
                <a:ea typeface="Georgia"/>
                <a:cs typeface="Georgia"/>
                <a:sym typeface="Georgia"/>
              </a:rPr>
              <a:t>only</a:t>
            </a:r>
            <a:r>
              <a:rPr lang="en-US" sz="1700">
                <a:latin typeface="Georgia"/>
                <a:ea typeface="Georgia"/>
                <a:cs typeface="Georgia"/>
                <a:sym typeface="Georgia"/>
              </a:rPr>
              <a:t> the relationships to its three most correlated stocks.</a:t>
            </a:r>
            <a:endParaRPr sz="1700">
              <a:latin typeface="Georgia"/>
              <a:ea typeface="Georgia"/>
              <a:cs typeface="Georgia"/>
              <a:sym typeface="Georgia"/>
            </a:endParaRPr>
          </a:p>
          <a:p>
            <a:pPr indent="-336550" lvl="0" marL="457200" rtl="0" algn="l">
              <a:lnSpc>
                <a:spcPct val="200000"/>
              </a:lnSpc>
              <a:spcBef>
                <a:spcPts val="0"/>
              </a:spcBef>
              <a:spcAft>
                <a:spcPts val="0"/>
              </a:spcAft>
              <a:buSzPts val="1700"/>
              <a:buFont typeface="Georgia"/>
              <a:buChar char="•"/>
            </a:pPr>
            <a:r>
              <a:rPr lang="en-US" sz="1700">
                <a:latin typeface="Georgia"/>
                <a:ea typeface="Georgia"/>
                <a:cs typeface="Georgia"/>
                <a:sym typeface="Georgia"/>
              </a:rPr>
              <a:t>Stocks with low incoming degree centrality - or low number of incoming relationships - are those that don’t feature in other stocks’ three most correlated stocks.</a:t>
            </a:r>
            <a:endParaRPr sz="1700">
              <a:latin typeface="Georgia"/>
              <a:ea typeface="Georgia"/>
              <a:cs typeface="Georgia"/>
              <a:sym typeface="Georgia"/>
            </a:endParaRPr>
          </a:p>
          <a:p>
            <a:pPr indent="0" lvl="0" marL="457200" rtl="0" algn="l">
              <a:lnSpc>
                <a:spcPct val="200000"/>
              </a:lnSpc>
              <a:spcBef>
                <a:spcPts val="360"/>
              </a:spcBef>
              <a:spcAft>
                <a:spcPts val="0"/>
              </a:spcAft>
              <a:buNone/>
            </a:pPr>
            <a:r>
              <a:t/>
            </a:r>
            <a:endParaRPr/>
          </a:p>
        </p:txBody>
      </p:sp>
      <p:sp>
        <p:nvSpPr>
          <p:cNvPr id="94" name="Google Shape;94;g2cc8ef2cf24_0_42"/>
          <p:cNvSpPr txBox="1"/>
          <p:nvPr>
            <p:ph type="title"/>
          </p:nvPr>
        </p:nvSpPr>
        <p:spPr>
          <a:xfrm>
            <a:off x="261743" y="130302"/>
            <a:ext cx="8349900" cy="602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C28220"/>
              </a:buClr>
              <a:buSzPts val="3000"/>
              <a:buFont typeface="Georgia"/>
              <a:buNone/>
            </a:pPr>
            <a:r>
              <a:rPr lang="en-US" sz="2400"/>
              <a:t>Low Degree Centrality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2cc8ef2cf24_0_5"/>
          <p:cNvPicPr preferRelativeResize="0"/>
          <p:nvPr/>
        </p:nvPicPr>
        <p:blipFill>
          <a:blip r:embed="rId3">
            <a:alphaModFix/>
          </a:blip>
          <a:stretch>
            <a:fillRect/>
          </a:stretch>
        </p:blipFill>
        <p:spPr>
          <a:xfrm>
            <a:off x="1098850" y="1041025"/>
            <a:ext cx="6770349" cy="4605025"/>
          </a:xfrm>
          <a:prstGeom prst="rect">
            <a:avLst/>
          </a:prstGeom>
          <a:noFill/>
          <a:ln>
            <a:noFill/>
          </a:ln>
        </p:spPr>
      </p:pic>
      <p:sp>
        <p:nvSpPr>
          <p:cNvPr id="100" name="Google Shape;100;g2cc8ef2cf24_0_5"/>
          <p:cNvSpPr txBox="1"/>
          <p:nvPr>
            <p:ph type="title"/>
          </p:nvPr>
        </p:nvSpPr>
        <p:spPr>
          <a:xfrm>
            <a:off x="261743" y="130302"/>
            <a:ext cx="8349900" cy="602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C28220"/>
              </a:buClr>
              <a:buSzPts val="3000"/>
              <a:buFont typeface="Georgia"/>
              <a:buNone/>
            </a:pPr>
            <a:r>
              <a:rPr lang="en-US" sz="2400"/>
              <a:t>Low Degree Centrality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Owner</dc:creator>
</cp:coreProperties>
</file>